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73" r:id="rId6"/>
    <p:sldId id="269" r:id="rId7"/>
    <p:sldId id="262" r:id="rId8"/>
    <p:sldId id="270" r:id="rId9"/>
    <p:sldId id="271" r:id="rId10"/>
    <p:sldId id="278" r:id="rId11"/>
    <p:sldId id="272" r:id="rId12"/>
    <p:sldId id="276" r:id="rId13"/>
    <p:sldId id="277" r:id="rId14"/>
    <p:sldId id="263" r:id="rId15"/>
    <p:sldId id="265" r:id="rId16"/>
    <p:sldId id="266" r:id="rId17"/>
    <p:sldId id="279" r:id="rId18"/>
    <p:sldId id="280" r:id="rId19"/>
    <p:sldId id="282" r:id="rId20"/>
    <p:sldId id="281"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B7F"/>
    <a:srgbClr val="1508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6" autoAdjust="0"/>
    <p:restoredTop sz="94660"/>
  </p:normalViewPr>
  <p:slideViewPr>
    <p:cSldViewPr snapToGrid="0">
      <p:cViewPr varScale="1">
        <p:scale>
          <a:sx n="86" d="100"/>
          <a:sy n="86" d="100"/>
        </p:scale>
        <p:origin x="31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81DBA6D-1783-4776-9B4C-FA75941D05B1}"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E0B4C1-FC78-41D8-A3F7-ABCD65CA6CAA}" type="slidenum">
              <a:rPr lang="en-IN" smtClean="0"/>
              <a:t>‹#›</a:t>
            </a:fld>
            <a:endParaRPr lang="en-IN"/>
          </a:p>
        </p:txBody>
      </p:sp>
    </p:spTree>
    <p:extLst>
      <p:ext uri="{BB962C8B-B14F-4D97-AF65-F5344CB8AC3E}">
        <p14:creationId xmlns:p14="http://schemas.microsoft.com/office/powerpoint/2010/main" val="1118875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81DBA6D-1783-4776-9B4C-FA75941D05B1}"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E0B4C1-FC78-41D8-A3F7-ABCD65CA6CAA}" type="slidenum">
              <a:rPr lang="en-IN" smtClean="0"/>
              <a:t>‹#›</a:t>
            </a:fld>
            <a:endParaRPr lang="en-IN"/>
          </a:p>
        </p:txBody>
      </p:sp>
    </p:spTree>
    <p:extLst>
      <p:ext uri="{BB962C8B-B14F-4D97-AF65-F5344CB8AC3E}">
        <p14:creationId xmlns:p14="http://schemas.microsoft.com/office/powerpoint/2010/main" val="583262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81DBA6D-1783-4776-9B4C-FA75941D05B1}"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E0B4C1-FC78-41D8-A3F7-ABCD65CA6CAA}" type="slidenum">
              <a:rPr lang="en-IN" smtClean="0"/>
              <a:t>‹#›</a:t>
            </a:fld>
            <a:endParaRPr lang="en-IN"/>
          </a:p>
        </p:txBody>
      </p:sp>
    </p:spTree>
    <p:extLst>
      <p:ext uri="{BB962C8B-B14F-4D97-AF65-F5344CB8AC3E}">
        <p14:creationId xmlns:p14="http://schemas.microsoft.com/office/powerpoint/2010/main" val="309429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81DBA6D-1783-4776-9B4C-FA75941D05B1}"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E0B4C1-FC78-41D8-A3F7-ABCD65CA6CAA}" type="slidenum">
              <a:rPr lang="en-IN" smtClean="0"/>
              <a:t>‹#›</a:t>
            </a:fld>
            <a:endParaRPr lang="en-IN"/>
          </a:p>
        </p:txBody>
      </p:sp>
    </p:spTree>
    <p:extLst>
      <p:ext uri="{BB962C8B-B14F-4D97-AF65-F5344CB8AC3E}">
        <p14:creationId xmlns:p14="http://schemas.microsoft.com/office/powerpoint/2010/main" val="2502091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1DBA6D-1783-4776-9B4C-FA75941D05B1}"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E0B4C1-FC78-41D8-A3F7-ABCD65CA6CAA}" type="slidenum">
              <a:rPr lang="en-IN" smtClean="0"/>
              <a:t>‹#›</a:t>
            </a:fld>
            <a:endParaRPr lang="en-IN"/>
          </a:p>
        </p:txBody>
      </p:sp>
    </p:spTree>
    <p:extLst>
      <p:ext uri="{BB962C8B-B14F-4D97-AF65-F5344CB8AC3E}">
        <p14:creationId xmlns:p14="http://schemas.microsoft.com/office/powerpoint/2010/main" val="3064677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81DBA6D-1783-4776-9B4C-FA75941D05B1}"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E0B4C1-FC78-41D8-A3F7-ABCD65CA6CAA}" type="slidenum">
              <a:rPr lang="en-IN" smtClean="0"/>
              <a:t>‹#›</a:t>
            </a:fld>
            <a:endParaRPr lang="en-IN"/>
          </a:p>
        </p:txBody>
      </p:sp>
    </p:spTree>
    <p:extLst>
      <p:ext uri="{BB962C8B-B14F-4D97-AF65-F5344CB8AC3E}">
        <p14:creationId xmlns:p14="http://schemas.microsoft.com/office/powerpoint/2010/main" val="2874682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81DBA6D-1783-4776-9B4C-FA75941D05B1}" type="datetimeFigureOut">
              <a:rPr lang="en-IN" smtClean="0"/>
              <a:t>20-05-2020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E0B4C1-FC78-41D8-A3F7-ABCD65CA6CAA}" type="slidenum">
              <a:rPr lang="en-IN" smtClean="0"/>
              <a:t>‹#›</a:t>
            </a:fld>
            <a:endParaRPr lang="en-IN"/>
          </a:p>
        </p:txBody>
      </p:sp>
    </p:spTree>
    <p:extLst>
      <p:ext uri="{BB962C8B-B14F-4D97-AF65-F5344CB8AC3E}">
        <p14:creationId xmlns:p14="http://schemas.microsoft.com/office/powerpoint/2010/main" val="1584289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81DBA6D-1783-4776-9B4C-FA75941D05B1}" type="datetimeFigureOut">
              <a:rPr lang="en-IN" smtClean="0"/>
              <a:t>20-05-2020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E0B4C1-FC78-41D8-A3F7-ABCD65CA6CAA}" type="slidenum">
              <a:rPr lang="en-IN" smtClean="0"/>
              <a:t>‹#›</a:t>
            </a:fld>
            <a:endParaRPr lang="en-IN"/>
          </a:p>
        </p:txBody>
      </p:sp>
    </p:spTree>
    <p:extLst>
      <p:ext uri="{BB962C8B-B14F-4D97-AF65-F5344CB8AC3E}">
        <p14:creationId xmlns:p14="http://schemas.microsoft.com/office/powerpoint/2010/main" val="156025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1DBA6D-1783-4776-9B4C-FA75941D05B1}" type="datetimeFigureOut">
              <a:rPr lang="en-IN" smtClean="0"/>
              <a:t>20-05-2020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E0B4C1-FC78-41D8-A3F7-ABCD65CA6CAA}" type="slidenum">
              <a:rPr lang="en-IN" smtClean="0"/>
              <a:t>‹#›</a:t>
            </a:fld>
            <a:endParaRPr lang="en-IN"/>
          </a:p>
        </p:txBody>
      </p:sp>
    </p:spTree>
    <p:extLst>
      <p:ext uri="{BB962C8B-B14F-4D97-AF65-F5344CB8AC3E}">
        <p14:creationId xmlns:p14="http://schemas.microsoft.com/office/powerpoint/2010/main" val="2351771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1DBA6D-1783-4776-9B4C-FA75941D05B1}"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E0B4C1-FC78-41D8-A3F7-ABCD65CA6CAA}" type="slidenum">
              <a:rPr lang="en-IN" smtClean="0"/>
              <a:t>‹#›</a:t>
            </a:fld>
            <a:endParaRPr lang="en-IN"/>
          </a:p>
        </p:txBody>
      </p:sp>
    </p:spTree>
    <p:extLst>
      <p:ext uri="{BB962C8B-B14F-4D97-AF65-F5344CB8AC3E}">
        <p14:creationId xmlns:p14="http://schemas.microsoft.com/office/powerpoint/2010/main" val="332958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1DBA6D-1783-4776-9B4C-FA75941D05B1}"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E0B4C1-FC78-41D8-A3F7-ABCD65CA6CAA}" type="slidenum">
              <a:rPr lang="en-IN" smtClean="0"/>
              <a:t>‹#›</a:t>
            </a:fld>
            <a:endParaRPr lang="en-IN"/>
          </a:p>
        </p:txBody>
      </p:sp>
    </p:spTree>
    <p:extLst>
      <p:ext uri="{BB962C8B-B14F-4D97-AF65-F5344CB8AC3E}">
        <p14:creationId xmlns:p14="http://schemas.microsoft.com/office/powerpoint/2010/main" val="321960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1DBA6D-1783-4776-9B4C-FA75941D05B1}" type="datetimeFigureOut">
              <a:rPr lang="en-IN" smtClean="0"/>
              <a:t>20-05-2020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0B4C1-FC78-41D8-A3F7-ABCD65CA6CAA}" type="slidenum">
              <a:rPr lang="en-IN" smtClean="0"/>
              <a:t>‹#›</a:t>
            </a:fld>
            <a:endParaRPr lang="en-IN"/>
          </a:p>
        </p:txBody>
      </p:sp>
    </p:spTree>
    <p:extLst>
      <p:ext uri="{BB962C8B-B14F-4D97-AF65-F5344CB8AC3E}">
        <p14:creationId xmlns:p14="http://schemas.microsoft.com/office/powerpoint/2010/main" val="3550366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ctara.iitb.ac.in/en/tdsc"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ArcGI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397623" y="4647093"/>
            <a:ext cx="6558904" cy="1708160"/>
          </a:xfrm>
          <a:prstGeom prst="rect">
            <a:avLst/>
          </a:prstGeom>
          <a:noFill/>
        </p:spPr>
        <p:txBody>
          <a:bodyPr wrap="square" rtlCol="0">
            <a:spAutoFit/>
          </a:bodyPr>
          <a:lstStyle/>
          <a:p>
            <a:pPr algn="just">
              <a:lnSpc>
                <a:spcPct val="150000"/>
              </a:lnSpc>
            </a:pPr>
            <a:r>
              <a:rPr lang="en-IN" sz="2000" b="1" dirty="0">
                <a:solidFill>
                  <a:srgbClr val="002060"/>
                </a:solidFill>
                <a:latin typeface="Times New Roman" panose="02020603050405020304" pitchFamily="18" charset="0"/>
                <a:cs typeface="Times New Roman" panose="02020603050405020304" pitchFamily="18" charset="0"/>
              </a:rPr>
              <a:t>Project Title:</a:t>
            </a:r>
            <a:r>
              <a:rPr lang="en-IN" dirty="0">
                <a:solidFill>
                  <a:schemeClr val="tx1">
                    <a:lumMod val="95000"/>
                    <a:lumOff val="5000"/>
                  </a:schemeClr>
                </a:solidFill>
                <a:latin typeface="Century Schoolbook" panose="02040604050505020304" pitchFamily="18" charset="0"/>
              </a:rPr>
              <a:t> </a:t>
            </a:r>
            <a:r>
              <a:rPr lang="en-IN" dirty="0">
                <a:latin typeface="Times New Roman" panose="02020603050405020304" pitchFamily="18" charset="0"/>
                <a:cs typeface="Times New Roman" panose="02020603050405020304" pitchFamily="18" charset="0"/>
              </a:rPr>
              <a:t>Geospatial application development for primary field data.</a:t>
            </a:r>
          </a:p>
          <a:p>
            <a:pPr algn="just">
              <a:lnSpc>
                <a:spcPct val="150000"/>
              </a:lnSpc>
            </a:pPr>
            <a:r>
              <a:rPr lang="en-IN" sz="2000" b="1" dirty="0">
                <a:solidFill>
                  <a:srgbClr val="002060"/>
                </a:solidFill>
                <a:latin typeface="Times New Roman" panose="02020603050405020304" pitchFamily="18" charset="0"/>
                <a:cs typeface="Times New Roman" panose="02020603050405020304" pitchFamily="18" charset="0"/>
              </a:rPr>
              <a:t>Organization: </a:t>
            </a:r>
            <a:r>
              <a:rPr lang="en-IN" dirty="0">
                <a:solidFill>
                  <a:schemeClr val="tx1">
                    <a:lumMod val="95000"/>
                    <a:lumOff val="5000"/>
                  </a:schemeClr>
                </a:solidFill>
                <a:latin typeface="Century Schoolbook" panose="02040604050505020304" pitchFamily="18" charset="0"/>
              </a:rPr>
              <a:t>Indian Institute of Technology, Bombay</a:t>
            </a:r>
          </a:p>
          <a:p>
            <a:endParaRPr lang="en-IN" dirty="0">
              <a:solidFill>
                <a:srgbClr val="C00000"/>
              </a:solidFill>
              <a:latin typeface="Century Schoolbook" panose="02040604050505020304" pitchFamily="18" charset="0"/>
            </a:endParaRPr>
          </a:p>
        </p:txBody>
      </p:sp>
      <p:sp>
        <p:nvSpPr>
          <p:cNvPr id="10" name="TextBox 9"/>
          <p:cNvSpPr txBox="1"/>
          <p:nvPr/>
        </p:nvSpPr>
        <p:spPr>
          <a:xfrm>
            <a:off x="955342" y="4791038"/>
            <a:ext cx="2947917" cy="646331"/>
          </a:xfrm>
          <a:prstGeom prst="rect">
            <a:avLst/>
          </a:prstGeom>
          <a:noFill/>
        </p:spPr>
        <p:txBody>
          <a:bodyPr wrap="square" rtlCol="0">
            <a:spAutoFit/>
          </a:bodyPr>
          <a:lstStyle/>
          <a:p>
            <a:endParaRPr lang="en-IN" dirty="0">
              <a:solidFill>
                <a:schemeClr val="tx1">
                  <a:lumMod val="95000"/>
                  <a:lumOff val="5000"/>
                </a:schemeClr>
              </a:solidFill>
              <a:latin typeface="Century Schoolbook" panose="02040604050505020304" pitchFamily="18" charset="0"/>
            </a:endParaRPr>
          </a:p>
          <a:p>
            <a:endParaRPr lang="en-IN" dirty="0">
              <a:solidFill>
                <a:srgbClr val="C00000"/>
              </a:solidFill>
              <a:latin typeface="Century Schoolbook" panose="02040604050505020304" pitchFamily="18" charset="0"/>
            </a:endParaRPr>
          </a:p>
        </p:txBody>
      </p:sp>
      <p:sp>
        <p:nvSpPr>
          <p:cNvPr id="16" name="Title 1"/>
          <p:cNvSpPr>
            <a:spLocks noGrp="1"/>
          </p:cNvSpPr>
          <p:nvPr>
            <p:ph type="ctrTitle" idx="4294967295"/>
          </p:nvPr>
        </p:nvSpPr>
        <p:spPr>
          <a:xfrm>
            <a:off x="2431339" y="2663302"/>
            <a:ext cx="7329322" cy="1531395"/>
          </a:xfrm>
        </p:spPr>
        <p:txBody>
          <a:bodyPr>
            <a:normAutofit/>
          </a:bodyPr>
          <a:lstStyle/>
          <a:p>
            <a:pPr algn="ctr"/>
            <a:r>
              <a:rPr lang="en-IN" sz="4000" cap="none" dirty="0">
                <a:latin typeface="Cambria" panose="02040503050406030204" pitchFamily="18" charset="0"/>
                <a:ea typeface="Cambria" panose="02040503050406030204" pitchFamily="18" charset="0"/>
              </a:rPr>
              <a:t>Project Work - II</a:t>
            </a:r>
          </a:p>
        </p:txBody>
      </p:sp>
      <p:sp>
        <p:nvSpPr>
          <p:cNvPr id="18" name="TextBox 17"/>
          <p:cNvSpPr txBox="1"/>
          <p:nvPr/>
        </p:nvSpPr>
        <p:spPr>
          <a:xfrm>
            <a:off x="955342" y="4323928"/>
            <a:ext cx="2947917" cy="646331"/>
          </a:xfrm>
          <a:prstGeom prst="rect">
            <a:avLst/>
          </a:prstGeom>
          <a:noFill/>
        </p:spPr>
        <p:txBody>
          <a:bodyPr wrap="square" rtlCol="0">
            <a:spAutoFit/>
          </a:bodyPr>
          <a:lstStyle/>
          <a:p>
            <a:endParaRPr lang="en-IN" dirty="0">
              <a:solidFill>
                <a:schemeClr val="tx1">
                  <a:lumMod val="95000"/>
                  <a:lumOff val="5000"/>
                </a:schemeClr>
              </a:solidFill>
              <a:latin typeface="Century Schoolbook" panose="02040604050505020304" pitchFamily="18" charset="0"/>
            </a:endParaRPr>
          </a:p>
          <a:p>
            <a:endParaRPr lang="en-IN" dirty="0">
              <a:solidFill>
                <a:schemeClr val="tx1">
                  <a:lumMod val="95000"/>
                  <a:lumOff val="5000"/>
                </a:schemeClr>
              </a:solidFill>
              <a:latin typeface="Century Schoolbook" panose="02040604050505020304" pitchFamily="18" charset="0"/>
            </a:endParaRPr>
          </a:p>
        </p:txBody>
      </p:sp>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l="9148" t="14056" r="9556" b="8896"/>
          <a:stretch/>
        </p:blipFill>
        <p:spPr>
          <a:xfrm>
            <a:off x="5029199" y="498209"/>
            <a:ext cx="1869743" cy="1370070"/>
          </a:xfrm>
          <a:prstGeom prst="rect">
            <a:avLst/>
          </a:prstGeom>
        </p:spPr>
      </p:pic>
      <p:sp>
        <p:nvSpPr>
          <p:cNvPr id="20" name="TextBox 19"/>
          <p:cNvSpPr txBox="1"/>
          <p:nvPr/>
        </p:nvSpPr>
        <p:spPr>
          <a:xfrm>
            <a:off x="3081764" y="2056935"/>
            <a:ext cx="6250675" cy="646331"/>
          </a:xfrm>
          <a:prstGeom prst="rect">
            <a:avLst/>
          </a:prstGeom>
          <a:noFill/>
        </p:spPr>
        <p:txBody>
          <a:bodyPr wrap="square" rtlCol="0">
            <a:spAutoFit/>
          </a:bodyPr>
          <a:lstStyle/>
          <a:p>
            <a:pPr algn="ctr"/>
            <a:r>
              <a:rPr lang="en-IN" sz="3600" dirty="0">
                <a:latin typeface="Georgia" panose="02040502050405020303" pitchFamily="18" charset="0"/>
              </a:rPr>
              <a:t>MEDICAPS UNIVERSITY</a:t>
            </a:r>
          </a:p>
        </p:txBody>
      </p:sp>
      <p:sp>
        <p:nvSpPr>
          <p:cNvPr id="2" name="TextBox 1">
            <a:extLst>
              <a:ext uri="{FF2B5EF4-FFF2-40B4-BE49-F238E27FC236}">
                <a16:creationId xmlns:a16="http://schemas.microsoft.com/office/drawing/2014/main" id="{F886BA77-BA4B-4115-8F87-B13C46C432AB}"/>
              </a:ext>
            </a:extLst>
          </p:cNvPr>
          <p:cNvSpPr txBox="1"/>
          <p:nvPr/>
        </p:nvSpPr>
        <p:spPr>
          <a:xfrm>
            <a:off x="1449786" y="4647093"/>
            <a:ext cx="2542460" cy="400110"/>
          </a:xfrm>
          <a:prstGeom prst="rect">
            <a:avLst/>
          </a:prstGeom>
          <a:noFill/>
        </p:spPr>
        <p:txBody>
          <a:bodyPr wrap="square" rtlCol="0">
            <a:spAutoFit/>
          </a:bodyPr>
          <a:lstStyle/>
          <a:p>
            <a:r>
              <a:rPr lang="en-IN" sz="2000" b="1" dirty="0">
                <a:solidFill>
                  <a:srgbClr val="002060"/>
                </a:solidFill>
                <a:latin typeface="Times New Roman" panose="02020603050405020304" pitchFamily="18" charset="0"/>
                <a:cs typeface="Times New Roman" panose="02020603050405020304" pitchFamily="18" charset="0"/>
              </a:rPr>
              <a:t>Presentation by:</a:t>
            </a:r>
          </a:p>
        </p:txBody>
      </p:sp>
      <p:sp>
        <p:nvSpPr>
          <p:cNvPr id="3" name="TextBox 2">
            <a:extLst>
              <a:ext uri="{FF2B5EF4-FFF2-40B4-BE49-F238E27FC236}">
                <a16:creationId xmlns:a16="http://schemas.microsoft.com/office/drawing/2014/main" id="{1321C07A-FE70-4D04-9715-2946384F4BD5}"/>
              </a:ext>
            </a:extLst>
          </p:cNvPr>
          <p:cNvSpPr txBox="1"/>
          <p:nvPr/>
        </p:nvSpPr>
        <p:spPr>
          <a:xfrm>
            <a:off x="1449786" y="4970259"/>
            <a:ext cx="2775773" cy="1615827"/>
          </a:xfrm>
          <a:prstGeom prst="rect">
            <a:avLst/>
          </a:prstGeom>
          <a:noFill/>
        </p:spPr>
        <p:txBody>
          <a:bodyPr wrap="square" rtlCol="0">
            <a:spAutoFit/>
          </a:bodyPr>
          <a:lstStyle/>
          <a:p>
            <a:pPr>
              <a:lnSpc>
                <a:spcPct val="150000"/>
              </a:lnSpc>
            </a:pPr>
            <a:r>
              <a:rPr lang="en-IN" dirty="0">
                <a:solidFill>
                  <a:schemeClr val="tx1">
                    <a:lumMod val="95000"/>
                    <a:lumOff val="5000"/>
                  </a:schemeClr>
                </a:solidFill>
                <a:latin typeface="Century Schoolbook" panose="02040604050505020304" pitchFamily="18" charset="0"/>
              </a:rPr>
              <a:t>Tanishq Dayma</a:t>
            </a:r>
          </a:p>
          <a:p>
            <a:pPr>
              <a:lnSpc>
                <a:spcPct val="150000"/>
              </a:lnSpc>
            </a:pPr>
            <a:r>
              <a:rPr lang="en-IN" dirty="0">
                <a:solidFill>
                  <a:schemeClr val="tx1">
                    <a:lumMod val="95000"/>
                    <a:lumOff val="5000"/>
                  </a:schemeClr>
                </a:solidFill>
                <a:latin typeface="Century Schoolbook" panose="02040604050505020304" pitchFamily="18" charset="0"/>
              </a:rPr>
              <a:t>EN16CS301276</a:t>
            </a:r>
          </a:p>
          <a:p>
            <a:pPr>
              <a:lnSpc>
                <a:spcPct val="150000"/>
              </a:lnSpc>
            </a:pPr>
            <a:r>
              <a:rPr lang="en-IN" dirty="0">
                <a:solidFill>
                  <a:schemeClr val="tx1">
                    <a:lumMod val="95000"/>
                    <a:lumOff val="5000"/>
                  </a:schemeClr>
                </a:solidFill>
                <a:latin typeface="Century Schoolbook" panose="02040604050505020304" pitchFamily="18" charset="0"/>
              </a:rPr>
              <a:t>CS – ‘E’</a:t>
            </a:r>
          </a:p>
          <a:p>
            <a:endParaRPr lang="en-IN" dirty="0"/>
          </a:p>
        </p:txBody>
      </p:sp>
    </p:spTree>
    <p:extLst>
      <p:ext uri="{BB962C8B-B14F-4D97-AF65-F5344CB8AC3E}">
        <p14:creationId xmlns:p14="http://schemas.microsoft.com/office/powerpoint/2010/main" val="2407469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9AC0-D281-4273-AE24-218A89CF7803}"/>
              </a:ext>
            </a:extLst>
          </p:cNvPr>
          <p:cNvSpPr>
            <a:spLocks noGrp="1"/>
          </p:cNvSpPr>
          <p:nvPr>
            <p:ph type="title"/>
          </p:nvPr>
        </p:nvSpPr>
        <p:spPr/>
        <p:txBody>
          <a:bodyPr/>
          <a:lstStyle/>
          <a:p>
            <a:pPr algn="ctr"/>
            <a:r>
              <a:rPr lang="en-IN" u="sng" dirty="0">
                <a:solidFill>
                  <a:srgbClr val="002060"/>
                </a:solidFill>
                <a:latin typeface="Cambria" panose="02040503050406030204" pitchFamily="18" charset="0"/>
                <a:ea typeface="Cambria" panose="02040503050406030204" pitchFamily="18" charset="0"/>
              </a:rPr>
              <a:t>Tile Layer</a:t>
            </a:r>
            <a:endParaRPr lang="en-IN" dirty="0"/>
          </a:p>
        </p:txBody>
      </p:sp>
      <p:pic>
        <p:nvPicPr>
          <p:cNvPr id="5" name="Content Placeholder 4">
            <a:extLst>
              <a:ext uri="{FF2B5EF4-FFF2-40B4-BE49-F238E27FC236}">
                <a16:creationId xmlns:a16="http://schemas.microsoft.com/office/drawing/2014/main" id="{E0FAE1C9-BFE6-4295-AF54-0CB6747CCD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593" t="7621" r="2220" b="5058"/>
          <a:stretch/>
        </p:blipFill>
        <p:spPr>
          <a:xfrm>
            <a:off x="1455937" y="1518081"/>
            <a:ext cx="9438157" cy="4974794"/>
          </a:xfrm>
          <a:ln w="19050">
            <a:solidFill>
              <a:schemeClr val="tx1"/>
            </a:solidFill>
          </a:ln>
        </p:spPr>
      </p:pic>
    </p:spTree>
    <p:extLst>
      <p:ext uri="{BB962C8B-B14F-4D97-AF65-F5344CB8AC3E}">
        <p14:creationId xmlns:p14="http://schemas.microsoft.com/office/powerpoint/2010/main" val="2115790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B45-7570-4662-8BF6-11D790AEE3C8}"/>
              </a:ext>
            </a:extLst>
          </p:cNvPr>
          <p:cNvSpPr>
            <a:spLocks noGrp="1"/>
          </p:cNvSpPr>
          <p:nvPr>
            <p:ph type="title"/>
          </p:nvPr>
        </p:nvSpPr>
        <p:spPr>
          <a:xfrm>
            <a:off x="838199" y="302709"/>
            <a:ext cx="10515600" cy="934986"/>
          </a:xfrm>
        </p:spPr>
        <p:txBody>
          <a:bodyPr/>
          <a:lstStyle/>
          <a:p>
            <a:pPr algn="ctr"/>
            <a:r>
              <a:rPr lang="en-IN" u="sng" dirty="0">
                <a:solidFill>
                  <a:srgbClr val="002060"/>
                </a:solidFill>
                <a:latin typeface="Cambria" panose="02040503050406030204" pitchFamily="18" charset="0"/>
                <a:ea typeface="Cambria" panose="02040503050406030204" pitchFamily="18" charset="0"/>
              </a:rPr>
              <a:t>Wagtail (CMS)</a:t>
            </a:r>
          </a:p>
        </p:txBody>
      </p:sp>
      <p:sp>
        <p:nvSpPr>
          <p:cNvPr id="3" name="Content Placeholder 2">
            <a:extLst>
              <a:ext uri="{FF2B5EF4-FFF2-40B4-BE49-F238E27FC236}">
                <a16:creationId xmlns:a16="http://schemas.microsoft.com/office/drawing/2014/main" id="{657776FC-DD19-4343-A03A-60ADECAAC34D}"/>
              </a:ext>
            </a:extLst>
          </p:cNvPr>
          <p:cNvSpPr>
            <a:spLocks noGrp="1"/>
          </p:cNvSpPr>
          <p:nvPr>
            <p:ph idx="1"/>
          </p:nvPr>
        </p:nvSpPr>
        <p:spPr>
          <a:xfrm>
            <a:off x="838199" y="1237695"/>
            <a:ext cx="10515600" cy="3944978"/>
          </a:xfrm>
        </p:spPr>
        <p:txBody>
          <a:bodyPr>
            <a:normAutofit/>
          </a:bodyPr>
          <a:lstStyle/>
          <a:p>
            <a:pPr algn="just">
              <a:lnSpc>
                <a:spcPct val="150000"/>
              </a:lnSpc>
            </a:pPr>
            <a:r>
              <a:rPr lang="en-US" sz="1800" dirty="0">
                <a:latin typeface="Cambria" panose="02040503050406030204" pitchFamily="18" charset="0"/>
                <a:ea typeface="Cambria" panose="02040503050406030204" pitchFamily="18" charset="0"/>
              </a:rPr>
              <a:t>Wagtail is a free and open source Content Management System (CMS) written in Python. It is popular amongst websites using the Django framework. The project has a focus on developer friendliness as well as ease of use of its administration interface, translated in multiple languages.</a:t>
            </a:r>
          </a:p>
          <a:p>
            <a:pPr algn="just">
              <a:lnSpc>
                <a:spcPct val="150000"/>
              </a:lnSpc>
            </a:pPr>
            <a:endParaRPr lang="en-IN" sz="1800" dirty="0">
              <a:latin typeface="Cambria" panose="02040503050406030204" pitchFamily="18" charset="0"/>
              <a:ea typeface="Cambria" panose="020405030504060302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DCDB332-AB93-4ED8-B21B-83933029B4BA}"/>
              </a:ext>
            </a:extLst>
          </p:cNvPr>
          <p:cNvPicPr>
            <a:picLocks noChangeAspect="1"/>
          </p:cNvPicPr>
          <p:nvPr/>
        </p:nvPicPr>
        <p:blipFill rotWithShape="1">
          <a:blip r:embed="rId2">
            <a:extLst>
              <a:ext uri="{28A0092B-C50C-407E-A947-70E740481C1C}">
                <a14:useLocalDpi xmlns:a14="http://schemas.microsoft.com/office/drawing/2010/main" val="0"/>
              </a:ext>
            </a:extLst>
          </a:blip>
          <a:srcRect t="-222" r="21070" b="222"/>
          <a:stretch/>
        </p:blipFill>
        <p:spPr>
          <a:xfrm>
            <a:off x="1098662" y="2662745"/>
            <a:ext cx="3331295" cy="3746933"/>
          </a:xfrm>
          <a:prstGeom prst="rect">
            <a:avLst/>
          </a:prstGeom>
        </p:spPr>
      </p:pic>
      <p:pic>
        <p:nvPicPr>
          <p:cNvPr id="8" name="Picture 7">
            <a:extLst>
              <a:ext uri="{FF2B5EF4-FFF2-40B4-BE49-F238E27FC236}">
                <a16:creationId xmlns:a16="http://schemas.microsoft.com/office/drawing/2014/main" id="{39094357-DF30-47BE-9A63-F96097E6D165}"/>
              </a:ext>
            </a:extLst>
          </p:cNvPr>
          <p:cNvPicPr>
            <a:picLocks noChangeAspect="1"/>
          </p:cNvPicPr>
          <p:nvPr/>
        </p:nvPicPr>
        <p:blipFill rotWithShape="1">
          <a:blip r:embed="rId3">
            <a:extLst>
              <a:ext uri="{28A0092B-C50C-407E-A947-70E740481C1C}">
                <a14:useLocalDpi xmlns:a14="http://schemas.microsoft.com/office/drawing/2010/main" val="0"/>
              </a:ext>
            </a:extLst>
          </a:blip>
          <a:srcRect l="4246" t="9718" r="6069" b="9441"/>
          <a:stretch/>
        </p:blipFill>
        <p:spPr>
          <a:xfrm>
            <a:off x="5211191" y="2662745"/>
            <a:ext cx="6142607" cy="3751117"/>
          </a:xfrm>
          <a:prstGeom prst="rect">
            <a:avLst/>
          </a:prstGeom>
          <a:ln w="19050">
            <a:solidFill>
              <a:schemeClr val="tx1"/>
            </a:solidFill>
          </a:ln>
        </p:spPr>
      </p:pic>
    </p:spTree>
    <p:extLst>
      <p:ext uri="{BB962C8B-B14F-4D97-AF65-F5344CB8AC3E}">
        <p14:creationId xmlns:p14="http://schemas.microsoft.com/office/powerpoint/2010/main" val="1968726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B45-7570-4662-8BF6-11D790AEE3C8}"/>
              </a:ext>
            </a:extLst>
          </p:cNvPr>
          <p:cNvSpPr>
            <a:spLocks noGrp="1"/>
          </p:cNvSpPr>
          <p:nvPr>
            <p:ph type="title"/>
          </p:nvPr>
        </p:nvSpPr>
        <p:spPr>
          <a:xfrm>
            <a:off x="740545" y="18625"/>
            <a:ext cx="10515600" cy="934986"/>
          </a:xfrm>
        </p:spPr>
        <p:txBody>
          <a:bodyPr/>
          <a:lstStyle/>
          <a:p>
            <a:pPr algn="ctr"/>
            <a:r>
              <a:rPr lang="en-IN" u="sng" dirty="0">
                <a:solidFill>
                  <a:srgbClr val="002060"/>
                </a:solidFill>
                <a:latin typeface="Cambria" panose="02040503050406030204" pitchFamily="18" charset="0"/>
                <a:ea typeface="Cambria" panose="02040503050406030204" pitchFamily="18" charset="0"/>
              </a:rPr>
              <a:t>Data Conversion</a:t>
            </a:r>
          </a:p>
        </p:txBody>
      </p:sp>
      <p:sp>
        <p:nvSpPr>
          <p:cNvPr id="3" name="Content Placeholder 2">
            <a:extLst>
              <a:ext uri="{FF2B5EF4-FFF2-40B4-BE49-F238E27FC236}">
                <a16:creationId xmlns:a16="http://schemas.microsoft.com/office/drawing/2014/main" id="{657776FC-DD19-4343-A03A-60ADECAAC34D}"/>
              </a:ext>
            </a:extLst>
          </p:cNvPr>
          <p:cNvSpPr>
            <a:spLocks noGrp="1"/>
          </p:cNvSpPr>
          <p:nvPr>
            <p:ph idx="1"/>
          </p:nvPr>
        </p:nvSpPr>
        <p:spPr>
          <a:xfrm>
            <a:off x="838199" y="953611"/>
            <a:ext cx="10515600" cy="3964620"/>
          </a:xfrm>
        </p:spPr>
        <p:txBody>
          <a:bodyPr>
            <a:normAutofit fontScale="92500"/>
          </a:bodyPr>
          <a:lstStyle/>
          <a:p>
            <a:pPr algn="just">
              <a:lnSpc>
                <a:spcPct val="150000"/>
              </a:lnSpc>
            </a:pPr>
            <a:r>
              <a:rPr lang="en-IN" sz="1700" dirty="0">
                <a:latin typeface="Cambria" panose="02040503050406030204" pitchFamily="18" charset="0"/>
                <a:ea typeface="Cambria" panose="02040503050406030204" pitchFamily="18" charset="0"/>
                <a:cs typeface="Times New Roman" panose="02020603050405020304" pitchFamily="18" charset="0"/>
              </a:rPr>
              <a:t>The data obtained from site visiting done by TDSC members is in XML and KML format for the attribute table and the locations respectively. These data are collected using the ODK Collect Mobile app.</a:t>
            </a:r>
          </a:p>
          <a:p>
            <a:pPr algn="just">
              <a:lnSpc>
                <a:spcPct val="150000"/>
              </a:lnSpc>
            </a:pPr>
            <a:r>
              <a:rPr lang="en-IN" sz="1700" dirty="0">
                <a:latin typeface="Cambria" panose="02040503050406030204" pitchFamily="18" charset="0"/>
                <a:ea typeface="Cambria" panose="02040503050406030204" pitchFamily="18" charset="0"/>
                <a:cs typeface="Times New Roman" panose="02020603050405020304" pitchFamily="18" charset="0"/>
              </a:rPr>
              <a:t>Once we get the data, the XML file needs to be in the CSV format, which is achieved using the python script.</a:t>
            </a:r>
          </a:p>
          <a:p>
            <a:pPr algn="just">
              <a:lnSpc>
                <a:spcPct val="150000"/>
              </a:lnSpc>
            </a:pPr>
            <a:r>
              <a:rPr lang="en-IN" sz="1700" dirty="0">
                <a:latin typeface="Cambria" panose="02040503050406030204" pitchFamily="18" charset="0"/>
                <a:ea typeface="Cambria" panose="02040503050406030204" pitchFamily="18" charset="0"/>
                <a:cs typeface="Times New Roman" panose="02020603050405020304" pitchFamily="18" charset="0"/>
              </a:rPr>
              <a:t>Then for the KML data, one has to separate it based on the villages and geometries. Done through the google earth.</a:t>
            </a:r>
          </a:p>
          <a:p>
            <a:pPr algn="just">
              <a:lnSpc>
                <a:spcPct val="150000"/>
              </a:lnSpc>
            </a:pPr>
            <a:r>
              <a:rPr lang="en-IN" sz="1700" dirty="0">
                <a:latin typeface="Cambria" panose="02040503050406030204" pitchFamily="18" charset="0"/>
                <a:ea typeface="Cambria" panose="02040503050406030204" pitchFamily="18" charset="0"/>
                <a:cs typeface="Times New Roman" panose="02020603050405020304" pitchFamily="18" charset="0"/>
              </a:rPr>
              <a:t>This KML file is converted into a shapefile using the QGIS software.</a:t>
            </a:r>
          </a:p>
          <a:p>
            <a:pPr algn="just">
              <a:lnSpc>
                <a:spcPct val="150000"/>
              </a:lnSpc>
            </a:pPr>
            <a:r>
              <a:rPr lang="en-IN" sz="1700" dirty="0">
                <a:latin typeface="Cambria" panose="02040503050406030204" pitchFamily="18" charset="0"/>
                <a:ea typeface="Cambria" panose="02040503050406030204" pitchFamily="18" charset="0"/>
                <a:cs typeface="Times New Roman" panose="02020603050405020304" pitchFamily="18" charset="0"/>
              </a:rPr>
              <a:t>Now the task is to combine the shapefile of geometries with their attr1ibutes in the CSV format. This is done using the merge layer feature of QGIS.</a:t>
            </a:r>
          </a:p>
          <a:p>
            <a:pPr algn="just">
              <a:lnSpc>
                <a:spcPct val="150000"/>
              </a:lnSpc>
            </a:pPr>
            <a:r>
              <a:rPr lang="en-IN" sz="1700" dirty="0">
                <a:latin typeface="Cambria" panose="02040503050406030204" pitchFamily="18" charset="0"/>
                <a:ea typeface="Cambria" panose="02040503050406030204" pitchFamily="18" charset="0"/>
                <a:cs typeface="Times New Roman" panose="02020603050405020304" pitchFamily="18" charset="0"/>
              </a:rPr>
              <a:t>The Shapefile obtained contains both the location geometry and the characteristics of the place</a:t>
            </a:r>
          </a:p>
          <a:p>
            <a:pPr algn="just">
              <a:lnSpc>
                <a:spcPct val="150000"/>
              </a:lnSpc>
            </a:pPr>
            <a:endParaRPr lang="en-IN" sz="1700" dirty="0">
              <a:latin typeface="Cambria" panose="02040503050406030204" pitchFamily="18" charset="0"/>
              <a:ea typeface="Cambria"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9211C38-457D-417A-A899-3EE5B66AA2A2}"/>
              </a:ext>
            </a:extLst>
          </p:cNvPr>
          <p:cNvSpPr/>
          <p:nvPr/>
        </p:nvSpPr>
        <p:spPr>
          <a:xfrm>
            <a:off x="935855" y="5007006"/>
            <a:ext cx="2446537" cy="7368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XML </a:t>
            </a:r>
          </a:p>
          <a:p>
            <a:pPr algn="ctr"/>
            <a:r>
              <a:rPr lang="en-IN" dirty="0"/>
              <a:t>(attribute table)</a:t>
            </a:r>
          </a:p>
        </p:txBody>
      </p:sp>
      <p:sp>
        <p:nvSpPr>
          <p:cNvPr id="6" name="Rectangle 5">
            <a:extLst>
              <a:ext uri="{FF2B5EF4-FFF2-40B4-BE49-F238E27FC236}">
                <a16:creationId xmlns:a16="http://schemas.microsoft.com/office/drawing/2014/main" id="{9760C811-07BC-4414-81B2-5A64DC83738C}"/>
              </a:ext>
            </a:extLst>
          </p:cNvPr>
          <p:cNvSpPr/>
          <p:nvPr/>
        </p:nvSpPr>
        <p:spPr>
          <a:xfrm>
            <a:off x="935855" y="5904389"/>
            <a:ext cx="2446537" cy="73684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a:t>KML </a:t>
            </a:r>
          </a:p>
          <a:p>
            <a:pPr algn="ctr"/>
            <a:r>
              <a:rPr lang="en-IN" dirty="0"/>
              <a:t>(location co-ordinates)</a:t>
            </a:r>
          </a:p>
        </p:txBody>
      </p:sp>
      <p:cxnSp>
        <p:nvCxnSpPr>
          <p:cNvPr id="8" name="Straight Arrow Connector 7">
            <a:extLst>
              <a:ext uri="{FF2B5EF4-FFF2-40B4-BE49-F238E27FC236}">
                <a16:creationId xmlns:a16="http://schemas.microsoft.com/office/drawing/2014/main" id="{F17E29D2-EEB3-4530-89D9-23B4C29D1405}"/>
              </a:ext>
            </a:extLst>
          </p:cNvPr>
          <p:cNvCxnSpPr/>
          <p:nvPr/>
        </p:nvCxnSpPr>
        <p:spPr>
          <a:xfrm>
            <a:off x="3488924" y="5282214"/>
            <a:ext cx="5681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6131E0CE-CA78-4678-8C57-04E94227C5EB}"/>
              </a:ext>
            </a:extLst>
          </p:cNvPr>
          <p:cNvCxnSpPr/>
          <p:nvPr/>
        </p:nvCxnSpPr>
        <p:spPr>
          <a:xfrm>
            <a:off x="3488924" y="6256537"/>
            <a:ext cx="5681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7E1C0283-13E7-4467-93CC-DAE9A0162A95}"/>
              </a:ext>
            </a:extLst>
          </p:cNvPr>
          <p:cNvSpPr/>
          <p:nvPr/>
        </p:nvSpPr>
        <p:spPr>
          <a:xfrm>
            <a:off x="4163628" y="5007006"/>
            <a:ext cx="2446536" cy="7368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CSV file</a:t>
            </a:r>
          </a:p>
          <a:p>
            <a:pPr algn="ctr"/>
            <a:r>
              <a:rPr lang="en-IN" dirty="0"/>
              <a:t>(attribute table)</a:t>
            </a:r>
          </a:p>
        </p:txBody>
      </p:sp>
      <p:sp>
        <p:nvSpPr>
          <p:cNvPr id="11" name="Rectangle 10">
            <a:extLst>
              <a:ext uri="{FF2B5EF4-FFF2-40B4-BE49-F238E27FC236}">
                <a16:creationId xmlns:a16="http://schemas.microsoft.com/office/drawing/2014/main" id="{26FAA219-336B-459D-9DD2-293A6CDC6A73}"/>
              </a:ext>
            </a:extLst>
          </p:cNvPr>
          <p:cNvSpPr/>
          <p:nvPr/>
        </p:nvSpPr>
        <p:spPr>
          <a:xfrm>
            <a:off x="4163627" y="5904389"/>
            <a:ext cx="2446537" cy="73684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a:t>Shapefile</a:t>
            </a:r>
          </a:p>
          <a:p>
            <a:pPr algn="ctr"/>
            <a:r>
              <a:rPr lang="en-IN" dirty="0"/>
              <a:t>(location co-ordinates)</a:t>
            </a:r>
          </a:p>
        </p:txBody>
      </p:sp>
      <p:cxnSp>
        <p:nvCxnSpPr>
          <p:cNvPr id="13" name="Connector: Elbow 12">
            <a:extLst>
              <a:ext uri="{FF2B5EF4-FFF2-40B4-BE49-F238E27FC236}">
                <a16:creationId xmlns:a16="http://schemas.microsoft.com/office/drawing/2014/main" id="{CDA11E16-114A-4DF2-868C-24AA7C1F7603}"/>
              </a:ext>
            </a:extLst>
          </p:cNvPr>
          <p:cNvCxnSpPr>
            <a:cxnSpLocks/>
          </p:cNvCxnSpPr>
          <p:nvPr/>
        </p:nvCxnSpPr>
        <p:spPr>
          <a:xfrm>
            <a:off x="6844683" y="5282214"/>
            <a:ext cx="1695635" cy="461638"/>
          </a:xfrm>
          <a:prstGeom prst="bentConnector3">
            <a:avLst>
              <a:gd name="adj1" fmla="val 41100"/>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8E6E2C1A-276E-4420-8A21-9EE066141C52}"/>
              </a:ext>
            </a:extLst>
          </p:cNvPr>
          <p:cNvCxnSpPr>
            <a:cxnSpLocks/>
          </p:cNvCxnSpPr>
          <p:nvPr/>
        </p:nvCxnSpPr>
        <p:spPr>
          <a:xfrm flipV="1">
            <a:off x="6844683" y="5743852"/>
            <a:ext cx="1695635" cy="621437"/>
          </a:xfrm>
          <a:prstGeom prst="bentConnector3">
            <a:avLst>
              <a:gd name="adj1" fmla="val 41100"/>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A64103AD-45E3-461C-844D-3794A5A864DC}"/>
              </a:ext>
            </a:extLst>
          </p:cNvPr>
          <p:cNvSpPr/>
          <p:nvPr/>
        </p:nvSpPr>
        <p:spPr>
          <a:xfrm>
            <a:off x="8664606" y="5317724"/>
            <a:ext cx="1322771" cy="7368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t>Attributes</a:t>
            </a:r>
          </a:p>
        </p:txBody>
      </p:sp>
      <p:sp>
        <p:nvSpPr>
          <p:cNvPr id="24" name="TextBox 23">
            <a:extLst>
              <a:ext uri="{FF2B5EF4-FFF2-40B4-BE49-F238E27FC236}">
                <a16:creationId xmlns:a16="http://schemas.microsoft.com/office/drawing/2014/main" id="{B8E0075B-7B3F-43B7-BE86-92CAB7327388}"/>
              </a:ext>
            </a:extLst>
          </p:cNvPr>
          <p:cNvSpPr txBox="1"/>
          <p:nvPr/>
        </p:nvSpPr>
        <p:spPr>
          <a:xfrm>
            <a:off x="7767960" y="5366551"/>
            <a:ext cx="745724" cy="307777"/>
          </a:xfrm>
          <a:prstGeom prst="rect">
            <a:avLst/>
          </a:prstGeom>
          <a:noFill/>
        </p:spPr>
        <p:txBody>
          <a:bodyPr wrap="square" rtlCol="0">
            <a:spAutoFit/>
          </a:bodyPr>
          <a:lstStyle/>
          <a:p>
            <a:r>
              <a:rPr lang="en-IN" sz="1400" dirty="0"/>
              <a:t>merge</a:t>
            </a:r>
          </a:p>
        </p:txBody>
      </p:sp>
      <p:sp>
        <p:nvSpPr>
          <p:cNvPr id="27" name="Rectangle 26">
            <a:extLst>
              <a:ext uri="{FF2B5EF4-FFF2-40B4-BE49-F238E27FC236}">
                <a16:creationId xmlns:a16="http://schemas.microsoft.com/office/drawing/2014/main" id="{E29F01F2-770B-4F5E-B205-2AE0913DC2BA}"/>
              </a:ext>
            </a:extLst>
          </p:cNvPr>
          <p:cNvSpPr/>
          <p:nvPr/>
        </p:nvSpPr>
        <p:spPr>
          <a:xfrm>
            <a:off x="9987378" y="5317724"/>
            <a:ext cx="1473693" cy="73684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a:t>Locations</a:t>
            </a:r>
          </a:p>
        </p:txBody>
      </p:sp>
      <p:sp>
        <p:nvSpPr>
          <p:cNvPr id="29" name="Plus Sign 28">
            <a:extLst>
              <a:ext uri="{FF2B5EF4-FFF2-40B4-BE49-F238E27FC236}">
                <a16:creationId xmlns:a16="http://schemas.microsoft.com/office/drawing/2014/main" id="{0CE556A7-9875-43CE-8623-71F84AC6C57E}"/>
              </a:ext>
            </a:extLst>
          </p:cNvPr>
          <p:cNvSpPr/>
          <p:nvPr/>
        </p:nvSpPr>
        <p:spPr>
          <a:xfrm>
            <a:off x="9840896" y="5529317"/>
            <a:ext cx="292963" cy="32390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6FD47573-4A66-4FC5-A43B-6ABD3A49FDEF}"/>
              </a:ext>
            </a:extLst>
          </p:cNvPr>
          <p:cNvSpPr txBox="1"/>
          <p:nvPr/>
        </p:nvSpPr>
        <p:spPr>
          <a:xfrm>
            <a:off x="9463224" y="6094971"/>
            <a:ext cx="1890575" cy="369332"/>
          </a:xfrm>
          <a:prstGeom prst="rect">
            <a:avLst/>
          </a:prstGeom>
          <a:noFill/>
        </p:spPr>
        <p:txBody>
          <a:bodyPr wrap="square" rtlCol="0">
            <a:spAutoFit/>
          </a:bodyPr>
          <a:lstStyle/>
          <a:p>
            <a:r>
              <a:rPr lang="en-IN" dirty="0"/>
              <a:t>Shapefile</a:t>
            </a:r>
          </a:p>
        </p:txBody>
      </p:sp>
    </p:spTree>
    <p:extLst>
      <p:ext uri="{BB962C8B-B14F-4D97-AF65-F5344CB8AC3E}">
        <p14:creationId xmlns:p14="http://schemas.microsoft.com/office/powerpoint/2010/main" val="3610174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8AB7-9B8D-45EB-B970-CCF21F0A24CB}"/>
              </a:ext>
            </a:extLst>
          </p:cNvPr>
          <p:cNvSpPr>
            <a:spLocks noGrp="1"/>
          </p:cNvSpPr>
          <p:nvPr>
            <p:ph type="title"/>
          </p:nvPr>
        </p:nvSpPr>
        <p:spPr>
          <a:xfrm>
            <a:off x="1003176" y="217442"/>
            <a:ext cx="9968883" cy="442743"/>
          </a:xfrm>
        </p:spPr>
        <p:txBody>
          <a:bodyPr>
            <a:normAutofit fontScale="90000"/>
          </a:bodyPr>
          <a:lstStyle/>
          <a:p>
            <a:pPr algn="ctr"/>
            <a:r>
              <a:rPr lang="en-IN" u="sng" dirty="0">
                <a:solidFill>
                  <a:srgbClr val="002060"/>
                </a:solidFill>
                <a:latin typeface="Cambria" panose="02040503050406030204" pitchFamily="18" charset="0"/>
                <a:ea typeface="Cambria" panose="02040503050406030204" pitchFamily="18" charset="0"/>
              </a:rPr>
              <a:t>Location and Attribute Table</a:t>
            </a:r>
            <a:endParaRPr lang="en-IN" dirty="0"/>
          </a:p>
        </p:txBody>
      </p:sp>
      <p:sp>
        <p:nvSpPr>
          <p:cNvPr id="3" name="Content Placeholder 2">
            <a:extLst>
              <a:ext uri="{FF2B5EF4-FFF2-40B4-BE49-F238E27FC236}">
                <a16:creationId xmlns:a16="http://schemas.microsoft.com/office/drawing/2014/main" id="{6103F06D-9BAE-4688-8748-2BCFF9F0DE47}"/>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259F47DD-135F-4F20-A639-1478B040E5FE}"/>
              </a:ext>
            </a:extLst>
          </p:cNvPr>
          <p:cNvPicPr>
            <a:picLocks noChangeAspect="1"/>
          </p:cNvPicPr>
          <p:nvPr/>
        </p:nvPicPr>
        <p:blipFill rotWithShape="1">
          <a:blip r:embed="rId2">
            <a:extLst>
              <a:ext uri="{28A0092B-C50C-407E-A947-70E740481C1C}">
                <a14:useLocalDpi xmlns:a14="http://schemas.microsoft.com/office/drawing/2010/main" val="0"/>
              </a:ext>
            </a:extLst>
          </a:blip>
          <a:srcRect b="5256"/>
          <a:stretch/>
        </p:blipFill>
        <p:spPr>
          <a:xfrm>
            <a:off x="577048" y="843380"/>
            <a:ext cx="10981677" cy="5797178"/>
          </a:xfrm>
          <a:prstGeom prst="rect">
            <a:avLst/>
          </a:prstGeom>
        </p:spPr>
      </p:pic>
    </p:spTree>
    <p:extLst>
      <p:ext uri="{BB962C8B-B14F-4D97-AF65-F5344CB8AC3E}">
        <p14:creationId xmlns:p14="http://schemas.microsoft.com/office/powerpoint/2010/main" val="1798310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B45-7570-4662-8BF6-11D790AEE3C8}"/>
              </a:ext>
            </a:extLst>
          </p:cNvPr>
          <p:cNvSpPr>
            <a:spLocks noGrp="1"/>
          </p:cNvSpPr>
          <p:nvPr>
            <p:ph type="title"/>
          </p:nvPr>
        </p:nvSpPr>
        <p:spPr>
          <a:xfrm>
            <a:off x="447582" y="143183"/>
            <a:ext cx="10515600" cy="1325563"/>
          </a:xfrm>
        </p:spPr>
        <p:txBody>
          <a:bodyPr/>
          <a:lstStyle/>
          <a:p>
            <a:pPr algn="ctr"/>
            <a:r>
              <a:rPr lang="en-IN" u="sng" dirty="0">
                <a:solidFill>
                  <a:srgbClr val="002060"/>
                </a:solidFill>
                <a:latin typeface="Cambria" panose="02040503050406030204" pitchFamily="18" charset="0"/>
                <a:ea typeface="Cambria" panose="02040503050406030204" pitchFamily="18" charset="0"/>
              </a:rPr>
              <a:t>Progress</a:t>
            </a:r>
          </a:p>
        </p:txBody>
      </p:sp>
      <p:sp>
        <p:nvSpPr>
          <p:cNvPr id="3" name="Content Placeholder 2">
            <a:extLst>
              <a:ext uri="{FF2B5EF4-FFF2-40B4-BE49-F238E27FC236}">
                <a16:creationId xmlns:a16="http://schemas.microsoft.com/office/drawing/2014/main" id="{657776FC-DD19-4343-A03A-60ADECAAC34D}"/>
              </a:ext>
            </a:extLst>
          </p:cNvPr>
          <p:cNvSpPr>
            <a:spLocks noGrp="1"/>
          </p:cNvSpPr>
          <p:nvPr>
            <p:ph idx="1"/>
          </p:nvPr>
        </p:nvSpPr>
        <p:spPr>
          <a:xfrm>
            <a:off x="740545" y="1468746"/>
            <a:ext cx="10515600" cy="4654445"/>
          </a:xfrm>
        </p:spPr>
        <p:txBody>
          <a:bodyPr>
            <a:normAutofit fontScale="77500" lnSpcReduction="20000"/>
          </a:bodyPr>
          <a:lstStyle/>
          <a:p>
            <a:pPr algn="just">
              <a:lnSpc>
                <a:spcPct val="150000"/>
              </a:lnSpc>
            </a:pPr>
            <a:r>
              <a:rPr lang="en-IN" sz="2000" dirty="0">
                <a:latin typeface="Times New Roman" panose="02020603050405020304" pitchFamily="18" charset="0"/>
                <a:ea typeface="Cambria" panose="02040503050406030204" pitchFamily="18" charset="0"/>
                <a:cs typeface="Times New Roman" panose="02020603050405020304" pitchFamily="18" charset="0"/>
              </a:rPr>
              <a:t>Worked on the initial informative and interactive website development of UMA.</a:t>
            </a:r>
          </a:p>
          <a:p>
            <a:pPr algn="just">
              <a:lnSpc>
                <a:spcPct val="150000"/>
              </a:lnSpc>
            </a:pPr>
            <a:r>
              <a:rPr lang="en-IN" sz="2000" dirty="0">
                <a:latin typeface="Times New Roman" panose="02020603050405020304" pitchFamily="18" charset="0"/>
                <a:ea typeface="Cambria" panose="02040503050406030204" pitchFamily="18" charset="0"/>
                <a:cs typeface="Times New Roman" panose="02020603050405020304" pitchFamily="18" charset="0"/>
              </a:rPr>
              <a:t>Learned Wagtail CMS for the website development.</a:t>
            </a:r>
          </a:p>
          <a:p>
            <a:pPr algn="just">
              <a:lnSpc>
                <a:spcPct val="150000"/>
              </a:lnSpc>
            </a:pPr>
            <a:r>
              <a:rPr lang="en-IN" sz="2000" dirty="0">
                <a:latin typeface="Times New Roman" panose="02020603050405020304" pitchFamily="18" charset="0"/>
                <a:ea typeface="Cambria" panose="02040503050406030204" pitchFamily="18" charset="0"/>
                <a:cs typeface="Times New Roman" panose="02020603050405020304" pitchFamily="18" charset="0"/>
              </a:rPr>
              <a:t>Working on the setting up of centralized server that will be used as a repository for all the TDSC spatial and non-spatial data.</a:t>
            </a:r>
          </a:p>
          <a:p>
            <a:pPr algn="just">
              <a:lnSpc>
                <a:spcPct val="150000"/>
              </a:lnSpc>
            </a:pPr>
            <a:r>
              <a:rPr lang="en-IN" sz="2000" dirty="0">
                <a:latin typeface="Times New Roman" panose="02020603050405020304" pitchFamily="18" charset="0"/>
                <a:ea typeface="Cambria" panose="02040503050406030204" pitchFamily="18" charset="0"/>
                <a:cs typeface="Times New Roman" panose="02020603050405020304" pitchFamily="18" charset="0"/>
              </a:rPr>
              <a:t>Working on the interface of community GIS, to provide extra functionality to the existing one. Till now TBY and RWS projects are under progress.</a:t>
            </a:r>
          </a:p>
          <a:p>
            <a:pPr algn="just">
              <a:lnSpc>
                <a:spcPct val="150000"/>
              </a:lnSpc>
            </a:pPr>
            <a:r>
              <a:rPr lang="en-IN" sz="2000" dirty="0">
                <a:latin typeface="Times New Roman" panose="02020603050405020304" pitchFamily="18" charset="0"/>
                <a:ea typeface="Cambria" panose="02040503050406030204" pitchFamily="18" charset="0"/>
                <a:cs typeface="Times New Roman" panose="02020603050405020304" pitchFamily="18" charset="0"/>
              </a:rPr>
              <a:t>Learning the conversion of data from various document and visualization formats to shapefile formats using QGIS Desktop.</a:t>
            </a:r>
          </a:p>
          <a:p>
            <a:pPr algn="just">
              <a:lnSpc>
                <a:spcPct val="150000"/>
              </a:lnSpc>
            </a:pPr>
            <a:r>
              <a:rPr lang="en-IN" sz="2000" dirty="0">
                <a:latin typeface="Times New Roman" panose="02020603050405020304" pitchFamily="18" charset="0"/>
                <a:ea typeface="Cambria" panose="02040503050406030204" pitchFamily="18" charset="0"/>
                <a:cs typeface="Times New Roman" panose="02020603050405020304" pitchFamily="18" charset="0"/>
              </a:rPr>
              <a:t>Learned the integration of PostgreSQL with QGIS using </a:t>
            </a:r>
            <a:r>
              <a:rPr lang="en-IN" sz="2000" dirty="0" err="1">
                <a:latin typeface="Times New Roman" panose="02020603050405020304" pitchFamily="18" charset="0"/>
                <a:ea typeface="Cambria" panose="02040503050406030204" pitchFamily="18" charset="0"/>
                <a:cs typeface="Times New Roman" panose="02020603050405020304" pitchFamily="18" charset="0"/>
              </a:rPr>
              <a:t>PostGIS</a:t>
            </a:r>
            <a:r>
              <a:rPr lang="en-IN" sz="2000" dirty="0">
                <a:latin typeface="Times New Roman" panose="02020603050405020304" pitchFamily="18" charset="0"/>
                <a:ea typeface="Cambria" panose="02040503050406030204" pitchFamily="18" charset="0"/>
                <a:cs typeface="Times New Roman" panose="02020603050405020304" pitchFamily="18" charset="0"/>
              </a:rPr>
              <a:t>.</a:t>
            </a:r>
          </a:p>
          <a:p>
            <a:pPr algn="just">
              <a:lnSpc>
                <a:spcPct val="150000"/>
              </a:lnSpc>
            </a:pPr>
            <a:r>
              <a:rPr lang="en-IN" sz="2000" dirty="0">
                <a:latin typeface="Times New Roman" panose="02020603050405020304" pitchFamily="18" charset="0"/>
                <a:ea typeface="Cambria" panose="02040503050406030204" pitchFamily="18" charset="0"/>
                <a:cs typeface="Times New Roman" panose="02020603050405020304" pitchFamily="18" charset="0"/>
              </a:rPr>
              <a:t>Learned to use Geocoding to obtain locations using the name of institutes for UMA.</a:t>
            </a:r>
          </a:p>
          <a:p>
            <a:pPr algn="just">
              <a:lnSpc>
                <a:spcPct val="150000"/>
              </a:lnSpc>
            </a:pPr>
            <a:r>
              <a:rPr lang="en-IN" sz="2000" dirty="0">
                <a:latin typeface="Times New Roman" panose="02020603050405020304" pitchFamily="18" charset="0"/>
                <a:ea typeface="Cambria" panose="02040503050406030204" pitchFamily="18" charset="0"/>
                <a:cs typeface="Times New Roman" panose="02020603050405020304" pitchFamily="18" charset="0"/>
              </a:rPr>
              <a:t>Made documentation to help TDSC members learn the use of internal server and  data conversion techniques.</a:t>
            </a:r>
          </a:p>
          <a:p>
            <a:pPr algn="just">
              <a:lnSpc>
                <a:spcPct val="150000"/>
              </a:lnSpc>
            </a:pPr>
            <a:endParaRPr lang="en-IN" sz="2000"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334504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B45-7570-4662-8BF6-11D790AEE3C8}"/>
              </a:ext>
            </a:extLst>
          </p:cNvPr>
          <p:cNvSpPr>
            <a:spLocks noGrp="1"/>
          </p:cNvSpPr>
          <p:nvPr>
            <p:ph type="title"/>
          </p:nvPr>
        </p:nvSpPr>
        <p:spPr>
          <a:xfrm>
            <a:off x="705034" y="520993"/>
            <a:ext cx="10515600" cy="1325563"/>
          </a:xfrm>
        </p:spPr>
        <p:txBody>
          <a:bodyPr/>
          <a:lstStyle/>
          <a:p>
            <a:pPr algn="ctr"/>
            <a:r>
              <a:rPr lang="en-IN" u="sng" dirty="0">
                <a:solidFill>
                  <a:srgbClr val="002060"/>
                </a:solidFill>
                <a:latin typeface="Cambria" panose="02040503050406030204" pitchFamily="18" charset="0"/>
                <a:ea typeface="Cambria" panose="02040503050406030204" pitchFamily="18" charset="0"/>
              </a:rPr>
              <a:t>Projects of TDSC on </a:t>
            </a:r>
            <a:r>
              <a:rPr lang="en-IN" u="sng" dirty="0" err="1">
                <a:solidFill>
                  <a:srgbClr val="002060"/>
                </a:solidFill>
                <a:latin typeface="Cambria" panose="02040503050406030204" pitchFamily="18" charset="0"/>
                <a:ea typeface="Cambria" panose="02040503050406030204" pitchFamily="18" charset="0"/>
              </a:rPr>
              <a:t>CommunityGIS</a:t>
            </a:r>
            <a:endParaRPr lang="en-IN" u="sng" dirty="0">
              <a:solidFill>
                <a:srgbClr val="002060"/>
              </a:solidFill>
              <a:latin typeface="Cambria" panose="02040503050406030204" pitchFamily="18" charset="0"/>
              <a:ea typeface="Cambria" panose="02040503050406030204" pitchFamily="18" charset="0"/>
            </a:endParaRPr>
          </a:p>
        </p:txBody>
      </p:sp>
      <p:pic>
        <p:nvPicPr>
          <p:cNvPr id="13" name="Content Placeholder 12">
            <a:extLst>
              <a:ext uri="{FF2B5EF4-FFF2-40B4-BE49-F238E27FC236}">
                <a16:creationId xmlns:a16="http://schemas.microsoft.com/office/drawing/2014/main" id="{6A33646B-AE6B-4C31-9EB8-15B48E690F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461" t="8029" r="12049" b="9546"/>
          <a:stretch/>
        </p:blipFill>
        <p:spPr>
          <a:xfrm>
            <a:off x="389308" y="1846556"/>
            <a:ext cx="5956916" cy="4350058"/>
          </a:xfrm>
          <a:ln w="12700">
            <a:solidFill>
              <a:schemeClr val="tx1"/>
            </a:solidFill>
          </a:ln>
        </p:spPr>
      </p:pic>
      <p:pic>
        <p:nvPicPr>
          <p:cNvPr id="15" name="Picture 14">
            <a:extLst>
              <a:ext uri="{FF2B5EF4-FFF2-40B4-BE49-F238E27FC236}">
                <a16:creationId xmlns:a16="http://schemas.microsoft.com/office/drawing/2014/main" id="{1BEC1FBF-286F-45A0-AF65-11B931FD01BC}"/>
              </a:ext>
            </a:extLst>
          </p:cNvPr>
          <p:cNvPicPr>
            <a:picLocks noChangeAspect="1"/>
          </p:cNvPicPr>
          <p:nvPr/>
        </p:nvPicPr>
        <p:blipFill rotWithShape="1">
          <a:blip r:embed="rId3">
            <a:extLst>
              <a:ext uri="{28A0092B-C50C-407E-A947-70E740481C1C}">
                <a14:useLocalDpi xmlns:a14="http://schemas.microsoft.com/office/drawing/2010/main" val="0"/>
              </a:ext>
            </a:extLst>
          </a:blip>
          <a:srcRect l="15145" t="8527" r="20776" b="7201"/>
          <a:stretch/>
        </p:blipFill>
        <p:spPr>
          <a:xfrm>
            <a:off x="6346224" y="1846556"/>
            <a:ext cx="5367691" cy="4350058"/>
          </a:xfrm>
          <a:prstGeom prst="rect">
            <a:avLst/>
          </a:prstGeom>
          <a:ln w="12700">
            <a:solidFill>
              <a:schemeClr val="tx1"/>
            </a:solidFill>
          </a:ln>
        </p:spPr>
      </p:pic>
    </p:spTree>
    <p:extLst>
      <p:ext uri="{BB962C8B-B14F-4D97-AF65-F5344CB8AC3E}">
        <p14:creationId xmlns:p14="http://schemas.microsoft.com/office/powerpoint/2010/main" val="2175855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B45-7570-4662-8BF6-11D790AEE3C8}"/>
              </a:ext>
            </a:extLst>
          </p:cNvPr>
          <p:cNvSpPr>
            <a:spLocks noGrp="1"/>
          </p:cNvSpPr>
          <p:nvPr>
            <p:ph type="title"/>
          </p:nvPr>
        </p:nvSpPr>
        <p:spPr>
          <a:xfrm>
            <a:off x="935855" y="249716"/>
            <a:ext cx="10515600" cy="1325563"/>
          </a:xfrm>
        </p:spPr>
        <p:txBody>
          <a:bodyPr>
            <a:normAutofit/>
          </a:bodyPr>
          <a:lstStyle/>
          <a:p>
            <a:pPr algn="ctr"/>
            <a:r>
              <a:rPr lang="en-IN" sz="3600" u="sng" dirty="0">
                <a:solidFill>
                  <a:srgbClr val="002060"/>
                </a:solidFill>
                <a:latin typeface="Cambria" panose="02040503050406030204" pitchFamily="18" charset="0"/>
                <a:ea typeface="Cambria" panose="02040503050406030204" pitchFamily="18" charset="0"/>
              </a:rPr>
              <a:t>Block-wise visualization of structures in TBY Project</a:t>
            </a:r>
          </a:p>
        </p:txBody>
      </p:sp>
      <p:pic>
        <p:nvPicPr>
          <p:cNvPr id="6" name="Content Placeholder 5">
            <a:extLst>
              <a:ext uri="{FF2B5EF4-FFF2-40B4-BE49-F238E27FC236}">
                <a16:creationId xmlns:a16="http://schemas.microsoft.com/office/drawing/2014/main" id="{023B6929-678B-4BBC-A1F8-2EE9F6FBC2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970" b="10362"/>
          <a:stretch/>
        </p:blipFill>
        <p:spPr>
          <a:xfrm>
            <a:off x="935855" y="1509205"/>
            <a:ext cx="10427561" cy="4901207"/>
          </a:xfrm>
          <a:ln w="12700">
            <a:solidFill>
              <a:schemeClr val="tx1"/>
            </a:solidFill>
          </a:ln>
        </p:spPr>
      </p:pic>
    </p:spTree>
    <p:extLst>
      <p:ext uri="{BB962C8B-B14F-4D97-AF65-F5344CB8AC3E}">
        <p14:creationId xmlns:p14="http://schemas.microsoft.com/office/powerpoint/2010/main" val="822821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8AB7-9B8D-45EB-B970-CCF21F0A24CB}"/>
              </a:ext>
            </a:extLst>
          </p:cNvPr>
          <p:cNvSpPr>
            <a:spLocks noGrp="1"/>
          </p:cNvSpPr>
          <p:nvPr>
            <p:ph type="title"/>
          </p:nvPr>
        </p:nvSpPr>
        <p:spPr>
          <a:xfrm>
            <a:off x="1003176" y="217442"/>
            <a:ext cx="9968883" cy="442743"/>
          </a:xfrm>
        </p:spPr>
        <p:txBody>
          <a:bodyPr>
            <a:normAutofit fontScale="90000"/>
          </a:bodyPr>
          <a:lstStyle/>
          <a:p>
            <a:pPr algn="ctr"/>
            <a:r>
              <a:rPr lang="en-IN" u="sng" dirty="0">
                <a:solidFill>
                  <a:srgbClr val="002060"/>
                </a:solidFill>
                <a:latin typeface="Cambria" panose="02040503050406030204" pitchFamily="18" charset="0"/>
                <a:ea typeface="Cambria" panose="02040503050406030204" pitchFamily="18" charset="0"/>
              </a:rPr>
              <a:t>Domain and Model for TBY</a:t>
            </a:r>
            <a:endParaRPr lang="en-IN" dirty="0"/>
          </a:p>
        </p:txBody>
      </p:sp>
      <p:pic>
        <p:nvPicPr>
          <p:cNvPr id="6" name="Content Placeholder 5">
            <a:extLst>
              <a:ext uri="{FF2B5EF4-FFF2-40B4-BE49-F238E27FC236}">
                <a16:creationId xmlns:a16="http://schemas.microsoft.com/office/drawing/2014/main" id="{AD70E3BE-CB0A-4F5B-B822-1E76FAC588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134" t="36581" r="15418" b="46442"/>
          <a:stretch/>
        </p:blipFill>
        <p:spPr>
          <a:xfrm>
            <a:off x="503068" y="932155"/>
            <a:ext cx="10727184" cy="1464816"/>
          </a:xfrm>
        </p:spPr>
      </p:pic>
      <p:pic>
        <p:nvPicPr>
          <p:cNvPr id="8" name="Picture 7">
            <a:extLst>
              <a:ext uri="{FF2B5EF4-FFF2-40B4-BE49-F238E27FC236}">
                <a16:creationId xmlns:a16="http://schemas.microsoft.com/office/drawing/2014/main" id="{7294CC88-5C75-4820-85BC-52ACA6C438AF}"/>
              </a:ext>
            </a:extLst>
          </p:cNvPr>
          <p:cNvPicPr>
            <a:picLocks noChangeAspect="1"/>
          </p:cNvPicPr>
          <p:nvPr/>
        </p:nvPicPr>
        <p:blipFill rotWithShape="1">
          <a:blip r:embed="rId3">
            <a:extLst>
              <a:ext uri="{28A0092B-C50C-407E-A947-70E740481C1C}">
                <a14:useLocalDpi xmlns:a14="http://schemas.microsoft.com/office/drawing/2010/main" val="0"/>
              </a:ext>
            </a:extLst>
          </a:blip>
          <a:srcRect l="19678" t="3170" r="27768" b="39547"/>
          <a:stretch/>
        </p:blipFill>
        <p:spPr>
          <a:xfrm>
            <a:off x="2334827" y="2668941"/>
            <a:ext cx="7750206" cy="4034962"/>
          </a:xfrm>
          <a:prstGeom prst="rect">
            <a:avLst/>
          </a:prstGeom>
        </p:spPr>
      </p:pic>
    </p:spTree>
    <p:extLst>
      <p:ext uri="{BB962C8B-B14F-4D97-AF65-F5344CB8AC3E}">
        <p14:creationId xmlns:p14="http://schemas.microsoft.com/office/powerpoint/2010/main" val="15628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8AB7-9B8D-45EB-B970-CCF21F0A24CB}"/>
              </a:ext>
            </a:extLst>
          </p:cNvPr>
          <p:cNvSpPr>
            <a:spLocks noGrp="1"/>
          </p:cNvSpPr>
          <p:nvPr>
            <p:ph type="title"/>
          </p:nvPr>
        </p:nvSpPr>
        <p:spPr>
          <a:xfrm>
            <a:off x="896644" y="368362"/>
            <a:ext cx="9968883" cy="442743"/>
          </a:xfrm>
        </p:spPr>
        <p:txBody>
          <a:bodyPr>
            <a:normAutofit fontScale="90000"/>
          </a:bodyPr>
          <a:lstStyle/>
          <a:p>
            <a:pPr algn="ctr"/>
            <a:r>
              <a:rPr lang="en-IN" u="sng" dirty="0" err="1">
                <a:solidFill>
                  <a:srgbClr val="002060"/>
                </a:solidFill>
                <a:latin typeface="Cambria" panose="02040503050406030204" pitchFamily="18" charset="0"/>
                <a:ea typeface="Cambria" panose="02040503050406030204" pitchFamily="18" charset="0"/>
              </a:rPr>
              <a:t>fetch_layer_name</a:t>
            </a:r>
            <a:r>
              <a:rPr lang="en-IN" u="sng" dirty="0">
                <a:solidFill>
                  <a:srgbClr val="002060"/>
                </a:solidFill>
                <a:latin typeface="Cambria" panose="02040503050406030204" pitchFamily="18" charset="0"/>
                <a:ea typeface="Cambria" panose="02040503050406030204" pitchFamily="18" charset="0"/>
              </a:rPr>
              <a:t> Function</a:t>
            </a:r>
            <a:endParaRPr lang="en-IN" dirty="0"/>
          </a:p>
        </p:txBody>
      </p:sp>
      <p:pic>
        <p:nvPicPr>
          <p:cNvPr id="6" name="Content Placeholder 5">
            <a:extLst>
              <a:ext uri="{FF2B5EF4-FFF2-40B4-BE49-F238E27FC236}">
                <a16:creationId xmlns:a16="http://schemas.microsoft.com/office/drawing/2014/main" id="{52A3B820-4878-48DB-893F-9F4D4C96AA3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81" t="12487" r="24055" b="7505"/>
          <a:stretch/>
        </p:blipFill>
        <p:spPr>
          <a:xfrm>
            <a:off x="1003176" y="1269508"/>
            <a:ext cx="9968883" cy="5110566"/>
          </a:xfrm>
        </p:spPr>
      </p:pic>
    </p:spTree>
    <p:extLst>
      <p:ext uri="{BB962C8B-B14F-4D97-AF65-F5344CB8AC3E}">
        <p14:creationId xmlns:p14="http://schemas.microsoft.com/office/powerpoint/2010/main" val="163532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8AB7-9B8D-45EB-B970-CCF21F0A24CB}"/>
              </a:ext>
            </a:extLst>
          </p:cNvPr>
          <p:cNvSpPr>
            <a:spLocks noGrp="1"/>
          </p:cNvSpPr>
          <p:nvPr>
            <p:ph type="title"/>
          </p:nvPr>
        </p:nvSpPr>
        <p:spPr>
          <a:xfrm>
            <a:off x="994298" y="554793"/>
            <a:ext cx="9968883" cy="442743"/>
          </a:xfrm>
        </p:spPr>
        <p:txBody>
          <a:bodyPr>
            <a:normAutofit fontScale="90000"/>
          </a:bodyPr>
          <a:lstStyle/>
          <a:p>
            <a:pPr algn="ctr"/>
            <a:r>
              <a:rPr lang="en-IN" u="sng" dirty="0">
                <a:solidFill>
                  <a:srgbClr val="002060"/>
                </a:solidFill>
                <a:latin typeface="Cambria" panose="02040503050406030204" pitchFamily="18" charset="0"/>
                <a:ea typeface="Cambria" panose="02040503050406030204" pitchFamily="18" charset="0"/>
              </a:rPr>
              <a:t>Displaying village polygon – Rural Water Supply Scheme</a:t>
            </a:r>
            <a:endParaRPr lang="en-IN" dirty="0"/>
          </a:p>
        </p:txBody>
      </p:sp>
      <p:pic>
        <p:nvPicPr>
          <p:cNvPr id="11" name="Content Placeholder 10">
            <a:extLst>
              <a:ext uri="{FF2B5EF4-FFF2-40B4-BE49-F238E27FC236}">
                <a16:creationId xmlns:a16="http://schemas.microsoft.com/office/drawing/2014/main" id="{6B0EAA37-5AB4-48BB-8BAB-F580B25F63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826" r="18058" b="31376"/>
          <a:stretch/>
        </p:blipFill>
        <p:spPr>
          <a:xfrm>
            <a:off x="827027" y="1684599"/>
            <a:ext cx="10537945" cy="4805039"/>
          </a:xfrm>
          <a:ln w="19050">
            <a:solidFill>
              <a:schemeClr val="tx1"/>
            </a:solidFill>
          </a:ln>
        </p:spPr>
      </p:pic>
    </p:spTree>
    <p:extLst>
      <p:ext uri="{BB962C8B-B14F-4D97-AF65-F5344CB8AC3E}">
        <p14:creationId xmlns:p14="http://schemas.microsoft.com/office/powerpoint/2010/main" val="2097147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482743" y="2371133"/>
            <a:ext cx="9414240" cy="5697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IN" sz="2400" dirty="0">
                <a:latin typeface="Times New Roman" panose="02020603050405020304" pitchFamily="18" charset="0"/>
                <a:cs typeface="Times New Roman" panose="02020603050405020304" pitchFamily="18" charset="0"/>
              </a:rPr>
              <a:t>Research Internship Awards 2019-20</a:t>
            </a:r>
          </a:p>
          <a:p>
            <a:pPr algn="ctr">
              <a:lnSpc>
                <a:spcPct val="170000"/>
              </a:lnSpc>
            </a:pPr>
            <a:r>
              <a:rPr lang="en-IN" sz="2400" dirty="0">
                <a:latin typeface="Times New Roman" panose="02020603050405020304" pitchFamily="18" charset="0"/>
                <a:cs typeface="Times New Roman" panose="02020603050405020304" pitchFamily="18" charset="0"/>
              </a:rPr>
              <a:t>Computer Science and Engineering Department</a:t>
            </a:r>
          </a:p>
        </p:txBody>
      </p:sp>
      <p:sp>
        <p:nvSpPr>
          <p:cNvPr id="8" name="TextBox 7"/>
          <p:cNvSpPr txBox="1"/>
          <p:nvPr/>
        </p:nvSpPr>
        <p:spPr>
          <a:xfrm>
            <a:off x="2717655" y="648449"/>
            <a:ext cx="7329322" cy="1200329"/>
          </a:xfrm>
          <a:prstGeom prst="rect">
            <a:avLst/>
          </a:prstGeom>
          <a:noFill/>
        </p:spPr>
        <p:txBody>
          <a:bodyPr wrap="square" rtlCol="0">
            <a:spAutoFit/>
          </a:bodyPr>
          <a:lstStyle/>
          <a:p>
            <a:pPr algn="ctr"/>
            <a:r>
              <a:rPr lang="en-IN" sz="3600" dirty="0">
                <a:latin typeface="Georgia" panose="02040502050405020303" pitchFamily="18" charset="0"/>
              </a:rPr>
              <a:t>Indian Institute Of Technology</a:t>
            </a:r>
          </a:p>
          <a:p>
            <a:pPr algn="ctr"/>
            <a:r>
              <a:rPr lang="en-IN" sz="3600" dirty="0">
                <a:latin typeface="Georgia" panose="02040502050405020303" pitchFamily="18" charset="0"/>
              </a:rPr>
              <a:t>Bombay</a:t>
            </a:r>
          </a:p>
        </p:txBody>
      </p:sp>
      <p:pic>
        <p:nvPicPr>
          <p:cNvPr id="9" name="Picture 6" descr="Image result for iit bombay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743" y="496743"/>
            <a:ext cx="1476402" cy="15037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08338" y="3786389"/>
            <a:ext cx="10947042" cy="1908215"/>
          </a:xfrm>
          <a:prstGeom prst="rect">
            <a:avLst/>
          </a:prstGeom>
          <a:noFill/>
        </p:spPr>
        <p:txBody>
          <a:bodyPr wrap="square" rtlCol="0">
            <a:spAutoFit/>
          </a:bodyPr>
          <a:lstStyle/>
          <a:p>
            <a:pPr algn="ctr"/>
            <a:r>
              <a:rPr lang="en-IN" sz="2000" b="1" u="sng" dirty="0">
                <a:latin typeface="Times New Roman" panose="02020603050405020304" pitchFamily="18" charset="0"/>
                <a:cs typeface="Times New Roman" panose="02020603050405020304" pitchFamily="18" charset="0"/>
              </a:rPr>
              <a:t>Project Description</a:t>
            </a:r>
          </a:p>
          <a:p>
            <a:pPr algn="ctr"/>
            <a:endParaRPr lang="en-IN" sz="2000" b="1" u="sng" dirty="0">
              <a:latin typeface="Times New Roman" panose="02020603050405020304" pitchFamily="18" charset="0"/>
              <a:cs typeface="Times New Roman" panose="02020603050405020304" pitchFamily="18" charset="0"/>
            </a:endParaRPr>
          </a:p>
          <a:p>
            <a:r>
              <a:rPr lang="en-IN" sz="2000" b="1" dirty="0">
                <a:solidFill>
                  <a:srgbClr val="002060"/>
                </a:solidFill>
                <a:latin typeface="Times New Roman" panose="02020603050405020304" pitchFamily="18" charset="0"/>
                <a:cs typeface="Times New Roman" panose="02020603050405020304" pitchFamily="18" charset="0"/>
              </a:rPr>
              <a:t>Project Title</a:t>
            </a:r>
            <a:r>
              <a:rPr lang="en-IN" sz="2000" dirty="0">
                <a:latin typeface="Times New Roman" panose="02020603050405020304" pitchFamily="18" charset="0"/>
                <a:cs typeface="Times New Roman" panose="02020603050405020304" pitchFamily="18" charset="0"/>
              </a:rPr>
              <a:t>: Geospatial application development for primary field data.</a:t>
            </a:r>
          </a:p>
          <a:p>
            <a:endParaRPr lang="en-IN" sz="2000" dirty="0">
              <a:latin typeface="Times New Roman" panose="02020603050405020304" pitchFamily="18" charset="0"/>
              <a:cs typeface="Times New Roman" panose="02020603050405020304" pitchFamily="18" charset="0"/>
            </a:endParaRPr>
          </a:p>
          <a:p>
            <a:r>
              <a:rPr lang="en-IN" sz="2000" b="1" dirty="0">
                <a:solidFill>
                  <a:srgbClr val="002060"/>
                </a:solidFill>
                <a:latin typeface="Times New Roman" panose="02020603050405020304" pitchFamily="18" charset="0"/>
                <a:cs typeface="Times New Roman" panose="02020603050405020304" pitchFamily="18" charset="0"/>
              </a:rPr>
              <a:t>Principal Investigator</a:t>
            </a:r>
            <a:r>
              <a:rPr lang="en-IN" sz="2000" dirty="0">
                <a:latin typeface="Times New Roman" panose="02020603050405020304" pitchFamily="18" charset="0"/>
                <a:cs typeface="Times New Roman" panose="02020603050405020304" pitchFamily="18" charset="0"/>
              </a:rPr>
              <a:t>: Prof. Om P. </a:t>
            </a:r>
            <a:r>
              <a:rPr lang="en-IN" sz="2000" dirty="0" err="1">
                <a:latin typeface="Times New Roman" panose="02020603050405020304" pitchFamily="18" charset="0"/>
                <a:cs typeface="Times New Roman" panose="02020603050405020304" pitchFamily="18" charset="0"/>
              </a:rPr>
              <a:t>Damani</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11885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8AB7-9B8D-45EB-B970-CCF21F0A24CB}"/>
              </a:ext>
            </a:extLst>
          </p:cNvPr>
          <p:cNvSpPr>
            <a:spLocks noGrp="1"/>
          </p:cNvSpPr>
          <p:nvPr>
            <p:ph type="title"/>
          </p:nvPr>
        </p:nvSpPr>
        <p:spPr>
          <a:xfrm>
            <a:off x="896644" y="368362"/>
            <a:ext cx="9968883" cy="442743"/>
          </a:xfrm>
        </p:spPr>
        <p:txBody>
          <a:bodyPr>
            <a:normAutofit fontScale="90000"/>
          </a:bodyPr>
          <a:lstStyle/>
          <a:p>
            <a:pPr algn="ctr"/>
            <a:r>
              <a:rPr lang="en-IN" u="sng" dirty="0" err="1">
                <a:solidFill>
                  <a:srgbClr val="002060"/>
                </a:solidFill>
                <a:latin typeface="Cambria" panose="02040503050406030204" pitchFamily="18" charset="0"/>
                <a:ea typeface="Cambria" panose="02040503050406030204" pitchFamily="18" charset="0"/>
              </a:rPr>
              <a:t>displayVillagePolygon</a:t>
            </a:r>
            <a:r>
              <a:rPr lang="en-IN" u="sng" dirty="0">
                <a:solidFill>
                  <a:srgbClr val="002060"/>
                </a:solidFill>
                <a:latin typeface="Cambria" panose="02040503050406030204" pitchFamily="18" charset="0"/>
                <a:ea typeface="Cambria" panose="02040503050406030204" pitchFamily="18" charset="0"/>
              </a:rPr>
              <a:t> Function</a:t>
            </a:r>
            <a:endParaRPr lang="en-IN" dirty="0"/>
          </a:p>
        </p:txBody>
      </p:sp>
      <p:pic>
        <p:nvPicPr>
          <p:cNvPr id="7" name="Content Placeholder 6">
            <a:extLst>
              <a:ext uri="{FF2B5EF4-FFF2-40B4-BE49-F238E27FC236}">
                <a16:creationId xmlns:a16="http://schemas.microsoft.com/office/drawing/2014/main" id="{173C11D2-D589-4E7F-9C8D-20F2328AAB3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969" t="20475" r="20468" b="14238"/>
          <a:stretch/>
        </p:blipFill>
        <p:spPr>
          <a:xfrm>
            <a:off x="0" y="1509204"/>
            <a:ext cx="6312023" cy="4980434"/>
          </a:xfrm>
        </p:spPr>
      </p:pic>
      <p:pic>
        <p:nvPicPr>
          <p:cNvPr id="9" name="Picture 8">
            <a:extLst>
              <a:ext uri="{FF2B5EF4-FFF2-40B4-BE49-F238E27FC236}">
                <a16:creationId xmlns:a16="http://schemas.microsoft.com/office/drawing/2014/main" id="{25B46BC6-E550-44BE-ADD6-551DF5FE0228}"/>
              </a:ext>
            </a:extLst>
          </p:cNvPr>
          <p:cNvPicPr>
            <a:picLocks noChangeAspect="1"/>
          </p:cNvPicPr>
          <p:nvPr/>
        </p:nvPicPr>
        <p:blipFill rotWithShape="1">
          <a:blip r:embed="rId3">
            <a:extLst>
              <a:ext uri="{28A0092B-C50C-407E-A947-70E740481C1C}">
                <a14:useLocalDpi xmlns:a14="http://schemas.microsoft.com/office/drawing/2010/main" val="0"/>
              </a:ext>
            </a:extLst>
          </a:blip>
          <a:srcRect l="5971" t="15922" r="27694" b="13010"/>
          <a:stretch/>
        </p:blipFill>
        <p:spPr>
          <a:xfrm>
            <a:off x="6391922" y="1509204"/>
            <a:ext cx="5800078" cy="4873841"/>
          </a:xfrm>
          <a:prstGeom prst="rect">
            <a:avLst/>
          </a:prstGeom>
        </p:spPr>
      </p:pic>
    </p:spTree>
    <p:extLst>
      <p:ext uri="{BB962C8B-B14F-4D97-AF65-F5344CB8AC3E}">
        <p14:creationId xmlns:p14="http://schemas.microsoft.com/office/powerpoint/2010/main" val="1799881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84E1F-3E72-4D12-8B98-D82520D27863}"/>
              </a:ext>
            </a:extLst>
          </p:cNvPr>
          <p:cNvSpPr>
            <a:spLocks noGrp="1"/>
          </p:cNvSpPr>
          <p:nvPr>
            <p:ph type="title"/>
          </p:nvPr>
        </p:nvSpPr>
        <p:spPr>
          <a:xfrm>
            <a:off x="651770" y="2637809"/>
            <a:ext cx="10515600" cy="1325563"/>
          </a:xfrm>
        </p:spPr>
        <p:txBody>
          <a:bodyPr>
            <a:normAutofit/>
          </a:bodyPr>
          <a:lstStyle/>
          <a:p>
            <a:pPr algn="ctr"/>
            <a:r>
              <a:rPr lang="en-IN" sz="6600" dirty="0">
                <a:solidFill>
                  <a:srgbClr val="002060"/>
                </a:solidFill>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3554001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410E-634E-4776-9DDF-5A00794BE421}"/>
              </a:ext>
            </a:extLst>
          </p:cNvPr>
          <p:cNvSpPr>
            <a:spLocks noGrp="1"/>
          </p:cNvSpPr>
          <p:nvPr>
            <p:ph type="title"/>
          </p:nvPr>
        </p:nvSpPr>
        <p:spPr>
          <a:xfrm>
            <a:off x="1077157" y="613701"/>
            <a:ext cx="10276643" cy="1019792"/>
          </a:xfrm>
        </p:spPr>
        <p:txBody>
          <a:bodyPr/>
          <a:lstStyle/>
          <a:p>
            <a:pPr algn="ctr"/>
            <a:r>
              <a:rPr lang="en-IN" u="sng" dirty="0">
                <a:solidFill>
                  <a:srgbClr val="002060"/>
                </a:solidFill>
                <a:latin typeface="Cambria" panose="02040503050406030204" pitchFamily="18" charset="0"/>
                <a:ea typeface="Cambria" panose="02040503050406030204" pitchFamily="18" charset="0"/>
              </a:rPr>
              <a:t>Description of Organization</a:t>
            </a:r>
          </a:p>
        </p:txBody>
      </p:sp>
      <p:sp>
        <p:nvSpPr>
          <p:cNvPr id="3" name="Content Placeholder 2">
            <a:extLst>
              <a:ext uri="{FF2B5EF4-FFF2-40B4-BE49-F238E27FC236}">
                <a16:creationId xmlns:a16="http://schemas.microsoft.com/office/drawing/2014/main" id="{B0CF6C4F-67CC-44E6-BD9F-B47408E22754}"/>
              </a:ext>
            </a:extLst>
          </p:cNvPr>
          <p:cNvSpPr>
            <a:spLocks noGrp="1"/>
          </p:cNvSpPr>
          <p:nvPr>
            <p:ph idx="1"/>
          </p:nvPr>
        </p:nvSpPr>
        <p:spPr/>
        <p:txBody>
          <a:bodyPr>
            <a:normAutofit/>
          </a:bodyPr>
          <a:lstStyle/>
          <a:p>
            <a:pPr algn="just">
              <a:lnSpc>
                <a:spcPct val="150000"/>
              </a:lnSpc>
            </a:pPr>
            <a:r>
              <a:rPr lang="en-IN" sz="2000" dirty="0">
                <a:latin typeface="Times New Roman" panose="02020603050405020304" pitchFamily="18" charset="0"/>
                <a:cs typeface="Times New Roman" panose="02020603050405020304" pitchFamily="18" charset="0"/>
              </a:rPr>
              <a:t>This is a project of </a:t>
            </a:r>
            <a:r>
              <a:rPr lang="en-US" sz="2000" dirty="0">
                <a:latin typeface="Times New Roman" panose="02020603050405020304" pitchFamily="18" charset="0"/>
                <a:cs typeface="Times New Roman" panose="02020603050405020304" pitchFamily="18" charset="0"/>
              </a:rPr>
              <a:t>Technology and Development Solutions Cell (TDSC), CTARA, IIT Bombay. This is a resource center for providing technology-based solutions for the development sector.  TDSC provides resources and services to undertake projects that deliver outputs via academic research, consulting, outreach modules, entrepreneurship guidance, etc. TDSC not only aims at delivering solutions to external stakeholders but primarily uses the academic platform to engage students directly in development-related problems and solutions.</a:t>
            </a:r>
          </a:p>
          <a:p>
            <a:pPr algn="just">
              <a:lnSpc>
                <a:spcPct val="150000"/>
              </a:lnSpc>
            </a:pPr>
            <a:r>
              <a:rPr lang="en-US" sz="2000" dirty="0">
                <a:latin typeface="Cambria" panose="02040503050406030204" pitchFamily="18" charset="0"/>
                <a:ea typeface="Cambria" panose="02040503050406030204" pitchFamily="18" charset="0"/>
              </a:rPr>
              <a:t>TDSC operates as a CTARA project under IIT Bombay's Industrial Research and Consulting Centre (IRCC).</a:t>
            </a: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776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B45-7570-4662-8BF6-11D790AEE3C8}"/>
              </a:ext>
            </a:extLst>
          </p:cNvPr>
          <p:cNvSpPr>
            <a:spLocks noGrp="1"/>
          </p:cNvSpPr>
          <p:nvPr>
            <p:ph type="title"/>
          </p:nvPr>
        </p:nvSpPr>
        <p:spPr>
          <a:xfrm>
            <a:off x="838200" y="97655"/>
            <a:ext cx="10515600" cy="1325563"/>
          </a:xfrm>
        </p:spPr>
        <p:txBody>
          <a:bodyPr/>
          <a:lstStyle/>
          <a:p>
            <a:pPr algn="ctr"/>
            <a:r>
              <a:rPr lang="en-IN" u="sng" dirty="0">
                <a:solidFill>
                  <a:srgbClr val="002060"/>
                </a:solidFill>
                <a:latin typeface="Cambria" panose="02040503050406030204" pitchFamily="18" charset="0"/>
                <a:ea typeface="Cambria" panose="02040503050406030204" pitchFamily="18" charset="0"/>
              </a:rPr>
              <a:t>Problem at hand</a:t>
            </a:r>
          </a:p>
        </p:txBody>
      </p:sp>
      <p:sp>
        <p:nvSpPr>
          <p:cNvPr id="3" name="Content Placeholder 2">
            <a:extLst>
              <a:ext uri="{FF2B5EF4-FFF2-40B4-BE49-F238E27FC236}">
                <a16:creationId xmlns:a16="http://schemas.microsoft.com/office/drawing/2014/main" id="{657776FC-DD19-4343-A03A-60ADECAAC34D}"/>
              </a:ext>
            </a:extLst>
          </p:cNvPr>
          <p:cNvSpPr>
            <a:spLocks noGrp="1"/>
          </p:cNvSpPr>
          <p:nvPr>
            <p:ph idx="1"/>
          </p:nvPr>
        </p:nvSpPr>
        <p:spPr>
          <a:xfrm>
            <a:off x="838200" y="1426446"/>
            <a:ext cx="10515600" cy="5169663"/>
          </a:xfrm>
        </p:spPr>
        <p:txBody>
          <a:bodyPr>
            <a:normAutofit fontScale="77500" lnSpcReduction="20000"/>
          </a:bodyPr>
          <a:lstStyle/>
          <a:p>
            <a:pPr algn="just">
              <a:lnSpc>
                <a:spcPct val="150000"/>
              </a:lnSpc>
            </a:pPr>
            <a:r>
              <a:rPr lang="en-IN" sz="2000" dirty="0">
                <a:latin typeface="Cambria" panose="02040503050406030204" pitchFamily="18" charset="0"/>
                <a:ea typeface="Cambria" panose="02040503050406030204" pitchFamily="18" charset="0"/>
              </a:rPr>
              <a:t>The Project primarily deals with Geospatial data (GIS formats like shapefile). TDSC is an organization that does neutral third party audits of the projects, some of which are sanctioned by the Government of Maharashtra.</a:t>
            </a:r>
          </a:p>
          <a:p>
            <a:pPr algn="just">
              <a:lnSpc>
                <a:spcPct val="150000"/>
              </a:lnSpc>
            </a:pPr>
            <a:r>
              <a:rPr lang="en-IN" sz="2000" dirty="0">
                <a:latin typeface="Cambria" panose="02040503050406030204" pitchFamily="18" charset="0"/>
                <a:ea typeface="Cambria" panose="02040503050406030204" pitchFamily="18" charset="0"/>
              </a:rPr>
              <a:t>So, they require a system to store all their geospatial data on a centralised server that can be used to handle all the data addition and updating. This server must also have a provision to get integrated with the QGIS software, currently being utilised by the TDSC members.</a:t>
            </a:r>
          </a:p>
          <a:p>
            <a:pPr algn="just">
              <a:lnSpc>
                <a:spcPct val="150000"/>
              </a:lnSpc>
            </a:pPr>
            <a:r>
              <a:rPr lang="en-IN" sz="2000" dirty="0">
                <a:latin typeface="Cambria" panose="02040503050406030204" pitchFamily="18" charset="0"/>
                <a:ea typeface="Cambria" panose="02040503050406030204" pitchFamily="18" charset="0"/>
              </a:rPr>
              <a:t>Another project is to develop a Geospatial application(</a:t>
            </a:r>
            <a:r>
              <a:rPr lang="en-IN" sz="2000" dirty="0" err="1">
                <a:latin typeface="Cambria" panose="02040503050406030204" pitchFamily="18" charset="0"/>
                <a:ea typeface="Cambria" panose="02040503050406030204" pitchFamily="18" charset="0"/>
              </a:rPr>
              <a:t>CommunityGIS</a:t>
            </a:r>
            <a:r>
              <a:rPr lang="en-IN" sz="2000" dirty="0">
                <a:latin typeface="Cambria" panose="02040503050406030204" pitchFamily="18" charset="0"/>
                <a:ea typeface="Cambria" panose="02040503050406030204" pitchFamily="18" charset="0"/>
              </a:rPr>
              <a:t>) that will create significant improvements in the efficiency of research work at TDSC as well as that of any other current and future research groups and members of the community.</a:t>
            </a:r>
          </a:p>
          <a:p>
            <a:pPr algn="just">
              <a:lnSpc>
                <a:spcPct val="150000"/>
              </a:lnSpc>
            </a:pPr>
            <a:r>
              <a:rPr lang="en-IN" sz="2000" dirty="0">
                <a:latin typeface="Cambria" panose="02040503050406030204" pitchFamily="18" charset="0"/>
                <a:ea typeface="Cambria" panose="02040503050406030204" pitchFamily="18" charset="0"/>
              </a:rPr>
              <a:t>Along with this there is a website development that I was a part of for the first one month for </a:t>
            </a:r>
            <a:r>
              <a:rPr lang="en-IN" sz="2000" dirty="0" err="1">
                <a:latin typeface="Cambria" panose="02040503050406030204" pitchFamily="18" charset="0"/>
                <a:ea typeface="Cambria" panose="02040503050406030204" pitchFamily="18" charset="0"/>
              </a:rPr>
              <a:t>Unnat</a:t>
            </a:r>
            <a:r>
              <a:rPr lang="en-IN" sz="2000" dirty="0">
                <a:latin typeface="Cambria" panose="02040503050406030204" pitchFamily="18" charset="0"/>
                <a:ea typeface="Cambria" panose="02040503050406030204" pitchFamily="18" charset="0"/>
              </a:rPr>
              <a:t> Maharashtra Abhiyan(UMA) which </a:t>
            </a:r>
            <a:r>
              <a:rPr lang="en-US" sz="2100" dirty="0">
                <a:latin typeface="Cambria" panose="02040503050406030204" pitchFamily="18" charset="0"/>
                <a:ea typeface="Cambria" panose="02040503050406030204" pitchFamily="18" charset="0"/>
              </a:rPr>
              <a:t>is a project of the Ministry of Higher and Technical Education.</a:t>
            </a:r>
            <a:r>
              <a:rPr lang="en-IN" sz="2400" dirty="0"/>
              <a:t>(</a:t>
            </a:r>
            <a:r>
              <a:rPr lang="en-IN" sz="2400" dirty="0">
                <a:solidFill>
                  <a:srgbClr val="0070C0"/>
                </a:solidFill>
              </a:rPr>
              <a:t>http://104.211.185.20/</a:t>
            </a:r>
            <a:r>
              <a:rPr lang="en-IN" sz="2400" dirty="0"/>
              <a:t>)</a:t>
            </a:r>
            <a:endParaRPr lang="en-US" sz="2100" dirty="0">
              <a:latin typeface="Cambria" panose="02040503050406030204" pitchFamily="18" charset="0"/>
              <a:ea typeface="Cambria" panose="02040503050406030204" pitchFamily="18" charset="0"/>
            </a:endParaRPr>
          </a:p>
          <a:p>
            <a:pPr algn="just">
              <a:lnSpc>
                <a:spcPct val="150000"/>
              </a:lnSpc>
            </a:pPr>
            <a:r>
              <a:rPr lang="en-US" sz="2100" dirty="0">
                <a:latin typeface="Cambria" panose="02040503050406030204" pitchFamily="18" charset="0"/>
                <a:ea typeface="Cambria" panose="02040503050406030204" pitchFamily="18" charset="0"/>
              </a:rPr>
              <a:t>One of my secondary tasks, is to maintain the current website of TDSC by regularly updating the website with new content. Now, they want a new website designed specifically for TDSC.</a:t>
            </a:r>
          </a:p>
          <a:p>
            <a:pPr marL="0" indent="0" algn="just">
              <a:lnSpc>
                <a:spcPct val="150000"/>
              </a:lnSpc>
              <a:buNone/>
            </a:pPr>
            <a:endParaRPr lang="en-IN" sz="21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22490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B45-7570-4662-8BF6-11D790AEE3C8}"/>
              </a:ext>
            </a:extLst>
          </p:cNvPr>
          <p:cNvSpPr>
            <a:spLocks noGrp="1"/>
          </p:cNvSpPr>
          <p:nvPr>
            <p:ph type="title"/>
          </p:nvPr>
        </p:nvSpPr>
        <p:spPr>
          <a:xfrm>
            <a:off x="491971" y="79900"/>
            <a:ext cx="10515600" cy="1325563"/>
          </a:xfrm>
        </p:spPr>
        <p:txBody>
          <a:bodyPr/>
          <a:lstStyle/>
          <a:p>
            <a:pPr algn="ctr"/>
            <a:r>
              <a:rPr lang="en-IN" u="sng" dirty="0">
                <a:solidFill>
                  <a:srgbClr val="002060"/>
                </a:solidFill>
                <a:latin typeface="Cambria" panose="02040503050406030204" pitchFamily="18" charset="0"/>
                <a:ea typeface="Cambria" panose="02040503050406030204" pitchFamily="18" charset="0"/>
              </a:rPr>
              <a:t>Current Website of TDSC, CTARA</a:t>
            </a:r>
          </a:p>
        </p:txBody>
      </p:sp>
      <p:pic>
        <p:nvPicPr>
          <p:cNvPr id="5" name="Content Placeholder 4">
            <a:extLst>
              <a:ext uri="{FF2B5EF4-FFF2-40B4-BE49-F238E27FC236}">
                <a16:creationId xmlns:a16="http://schemas.microsoft.com/office/drawing/2014/main" id="{258CFA2E-5AB0-4D8C-BB19-79D5AF9A5F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803" r="1648" b="8850"/>
          <a:stretch/>
        </p:blipFill>
        <p:spPr>
          <a:xfrm>
            <a:off x="1107119" y="1405463"/>
            <a:ext cx="9746941" cy="4594121"/>
          </a:xfrm>
          <a:ln w="19050">
            <a:solidFill>
              <a:schemeClr val="tx1"/>
            </a:solidFill>
          </a:ln>
        </p:spPr>
      </p:pic>
      <p:sp>
        <p:nvSpPr>
          <p:cNvPr id="6" name="TextBox 5">
            <a:extLst>
              <a:ext uri="{FF2B5EF4-FFF2-40B4-BE49-F238E27FC236}">
                <a16:creationId xmlns:a16="http://schemas.microsoft.com/office/drawing/2014/main" id="{4C5CE789-9E4F-4383-8F33-FA9A5AE1304F}"/>
              </a:ext>
            </a:extLst>
          </p:cNvPr>
          <p:cNvSpPr txBox="1"/>
          <p:nvPr/>
        </p:nvSpPr>
        <p:spPr>
          <a:xfrm>
            <a:off x="4550914" y="6205491"/>
            <a:ext cx="6303146" cy="369332"/>
          </a:xfrm>
          <a:prstGeom prst="rect">
            <a:avLst/>
          </a:prstGeom>
          <a:noFill/>
        </p:spPr>
        <p:txBody>
          <a:bodyPr wrap="square" rtlCol="0">
            <a:spAutoFit/>
          </a:bodyPr>
          <a:lstStyle/>
          <a:p>
            <a:pPr algn="r"/>
            <a:r>
              <a:rPr lang="en-IN" dirty="0">
                <a:hlinkClick r:id="rId3"/>
              </a:rPr>
              <a:t>http://www.ctara.iitb.ac.in/en/tdsc</a:t>
            </a:r>
            <a:endParaRPr lang="en-IN" dirty="0"/>
          </a:p>
        </p:txBody>
      </p:sp>
    </p:spTree>
    <p:extLst>
      <p:ext uri="{BB962C8B-B14F-4D97-AF65-F5344CB8AC3E}">
        <p14:creationId xmlns:p14="http://schemas.microsoft.com/office/powerpoint/2010/main" val="987467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B45-7570-4662-8BF6-11D790AEE3C8}"/>
              </a:ext>
            </a:extLst>
          </p:cNvPr>
          <p:cNvSpPr>
            <a:spLocks noGrp="1"/>
          </p:cNvSpPr>
          <p:nvPr>
            <p:ph type="title"/>
          </p:nvPr>
        </p:nvSpPr>
        <p:spPr>
          <a:xfrm>
            <a:off x="838200" y="143183"/>
            <a:ext cx="10515600" cy="1325563"/>
          </a:xfrm>
        </p:spPr>
        <p:txBody>
          <a:bodyPr/>
          <a:lstStyle/>
          <a:p>
            <a:pPr algn="ctr"/>
            <a:r>
              <a:rPr lang="en-IN" u="sng" dirty="0">
                <a:solidFill>
                  <a:srgbClr val="002060"/>
                </a:solidFill>
                <a:latin typeface="Cambria" panose="02040503050406030204" pitchFamily="18" charset="0"/>
                <a:ea typeface="Cambria" panose="02040503050406030204" pitchFamily="18" charset="0"/>
              </a:rPr>
              <a:t>Geospatial Data</a:t>
            </a:r>
          </a:p>
        </p:txBody>
      </p:sp>
      <p:sp>
        <p:nvSpPr>
          <p:cNvPr id="3" name="Content Placeholder 2">
            <a:extLst>
              <a:ext uri="{FF2B5EF4-FFF2-40B4-BE49-F238E27FC236}">
                <a16:creationId xmlns:a16="http://schemas.microsoft.com/office/drawing/2014/main" id="{657776FC-DD19-4343-A03A-60ADECAAC34D}"/>
              </a:ext>
            </a:extLst>
          </p:cNvPr>
          <p:cNvSpPr>
            <a:spLocks noGrp="1"/>
          </p:cNvSpPr>
          <p:nvPr>
            <p:ph idx="1"/>
          </p:nvPr>
        </p:nvSpPr>
        <p:spPr>
          <a:xfrm>
            <a:off x="838200" y="1328476"/>
            <a:ext cx="10515600" cy="4351338"/>
          </a:xfrm>
        </p:spPr>
        <p:txBody>
          <a:bodyPr>
            <a:normAutofit/>
          </a:bodyPr>
          <a:lstStyle/>
          <a:p>
            <a:pPr marL="0" indent="0" algn="just">
              <a:lnSpc>
                <a:spcPct val="150000"/>
              </a:lnSpc>
              <a:buNone/>
            </a:pPr>
            <a:r>
              <a:rPr lang="en-US" sz="1700" dirty="0">
                <a:latin typeface="Cambria" panose="02040503050406030204" pitchFamily="18" charset="0"/>
                <a:ea typeface="Cambria" panose="02040503050406030204" pitchFamily="18" charset="0"/>
              </a:rPr>
              <a:t>Geospatial data is data about objects, events, or phenomena that have a location on the surface of the earth. The location may be static in the short-term (e.g., the location of a road, an earthquake event, children living in poverty), or dynamic (e.g., a moving vehicle or pedestrian, the spread of an infectious disease). Geospatial data combines location information (usually coordinates on the earth), attribute information (the characteristics of the object, event, or phenomena concerned), and often also temporal information (the time or life span at which the location and attributes exist).</a:t>
            </a:r>
            <a:endParaRPr lang="en-IN" sz="1700"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FB730BA1-9C42-4E25-B338-9ED05267C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751" y="3770475"/>
            <a:ext cx="5877000" cy="2806315"/>
          </a:xfrm>
          <a:prstGeom prst="rect">
            <a:avLst/>
          </a:prstGeom>
        </p:spPr>
      </p:pic>
    </p:spTree>
    <p:extLst>
      <p:ext uri="{BB962C8B-B14F-4D97-AF65-F5344CB8AC3E}">
        <p14:creationId xmlns:p14="http://schemas.microsoft.com/office/powerpoint/2010/main" val="2680516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B45-7570-4662-8BF6-11D790AEE3C8}"/>
              </a:ext>
            </a:extLst>
          </p:cNvPr>
          <p:cNvSpPr>
            <a:spLocks noGrp="1"/>
          </p:cNvSpPr>
          <p:nvPr>
            <p:ph type="title"/>
          </p:nvPr>
        </p:nvSpPr>
        <p:spPr>
          <a:xfrm>
            <a:off x="838200" y="736845"/>
            <a:ext cx="10386134" cy="770345"/>
          </a:xfrm>
        </p:spPr>
        <p:txBody>
          <a:bodyPr>
            <a:normAutofit/>
          </a:bodyPr>
          <a:lstStyle/>
          <a:p>
            <a:r>
              <a:rPr lang="en-IN" sz="4000" u="sng" dirty="0">
                <a:solidFill>
                  <a:srgbClr val="002060"/>
                </a:solidFill>
                <a:latin typeface="Cambria" panose="02040503050406030204" pitchFamily="18" charset="0"/>
                <a:ea typeface="Cambria" panose="02040503050406030204" pitchFamily="18" charset="0"/>
              </a:rPr>
              <a:t>GIS and </a:t>
            </a:r>
            <a:r>
              <a:rPr lang="en-IN" sz="4000" u="sng" dirty="0" err="1">
                <a:solidFill>
                  <a:srgbClr val="002060"/>
                </a:solidFill>
                <a:latin typeface="Cambria" panose="02040503050406030204" pitchFamily="18" charset="0"/>
                <a:ea typeface="Cambria" panose="02040503050406030204" pitchFamily="18" charset="0"/>
              </a:rPr>
              <a:t>Geonode</a:t>
            </a:r>
            <a:endParaRPr lang="en-IN" sz="4000" u="sng" dirty="0">
              <a:solidFill>
                <a:srgbClr val="002060"/>
              </a:solidFill>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657776FC-DD19-4343-A03A-60ADECAAC34D}"/>
              </a:ext>
            </a:extLst>
          </p:cNvPr>
          <p:cNvSpPr>
            <a:spLocks noGrp="1"/>
          </p:cNvSpPr>
          <p:nvPr>
            <p:ph idx="1"/>
          </p:nvPr>
        </p:nvSpPr>
        <p:spPr>
          <a:xfrm>
            <a:off x="838200" y="4209710"/>
            <a:ext cx="10515600" cy="3109929"/>
          </a:xfrm>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A geographic information system (GIS) is a framework for gathering, managing, and analyzing data. GIS integrates with many different kinds of data layers using spatial location. The system being used is Geonode. </a:t>
            </a:r>
            <a:r>
              <a:rPr lang="en-IN" sz="1800" dirty="0">
                <a:latin typeface="Times New Roman" panose="02020603050405020304" pitchFamily="18" charset="0"/>
                <a:cs typeface="Times New Roman" panose="02020603050405020304" pitchFamily="18" charset="0"/>
              </a:rPr>
              <a:t>It is an Open Source, Content Management System (CMS) for geospatial data. It is a web-based application and platform for developing geospatial information systems (GIS) and for deploying spatial data infrastructures (SDI).</a:t>
            </a: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IN" sz="20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6CFF36D-56C5-4612-AE2A-914637268C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804" t="8673" r="12185" b="24532"/>
          <a:stretch/>
        </p:blipFill>
        <p:spPr>
          <a:xfrm>
            <a:off x="838200" y="1678767"/>
            <a:ext cx="3213717" cy="2152287"/>
          </a:xfrm>
          <a:prstGeom prst="rect">
            <a:avLst/>
          </a:prstGeom>
        </p:spPr>
      </p:pic>
      <p:pic>
        <p:nvPicPr>
          <p:cNvPr id="5" name="Picture 4">
            <a:extLst>
              <a:ext uri="{FF2B5EF4-FFF2-40B4-BE49-F238E27FC236}">
                <a16:creationId xmlns:a16="http://schemas.microsoft.com/office/drawing/2014/main" id="{106099B9-8FFA-47BB-91ED-532707DAA5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024" t="17087" r="22160" b="9644"/>
          <a:stretch/>
        </p:blipFill>
        <p:spPr>
          <a:xfrm>
            <a:off x="4384829" y="1678766"/>
            <a:ext cx="3213717" cy="2152287"/>
          </a:xfrm>
          <a:prstGeom prst="rect">
            <a:avLst/>
          </a:prstGeom>
          <a:ln w="12700">
            <a:solidFill>
              <a:schemeClr val="tx1"/>
            </a:solidFill>
          </a:ln>
        </p:spPr>
      </p:pic>
      <p:pic>
        <p:nvPicPr>
          <p:cNvPr id="8" name="Picture 7">
            <a:extLst>
              <a:ext uri="{FF2B5EF4-FFF2-40B4-BE49-F238E27FC236}">
                <a16:creationId xmlns:a16="http://schemas.microsoft.com/office/drawing/2014/main" id="{01976222-BBCA-4F27-9216-4A31527F3B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315" t="17475" r="21651" b="11585"/>
          <a:stretch/>
        </p:blipFill>
        <p:spPr>
          <a:xfrm>
            <a:off x="8029114" y="1678765"/>
            <a:ext cx="3213717" cy="2152287"/>
          </a:xfrm>
          <a:prstGeom prst="rect">
            <a:avLst/>
          </a:prstGeom>
          <a:ln w="12700">
            <a:solidFill>
              <a:schemeClr val="tx1"/>
            </a:solidFill>
          </a:ln>
        </p:spPr>
      </p:pic>
      <p:sp>
        <p:nvSpPr>
          <p:cNvPr id="10" name="TextBox 9">
            <a:extLst>
              <a:ext uri="{FF2B5EF4-FFF2-40B4-BE49-F238E27FC236}">
                <a16:creationId xmlns:a16="http://schemas.microsoft.com/office/drawing/2014/main" id="{7705AED2-7F7E-4D2A-A330-7841CADDC051}"/>
              </a:ext>
            </a:extLst>
          </p:cNvPr>
          <p:cNvSpPr txBox="1"/>
          <p:nvPr/>
        </p:nvSpPr>
        <p:spPr>
          <a:xfrm>
            <a:off x="4051917" y="121012"/>
            <a:ext cx="4526872" cy="707886"/>
          </a:xfrm>
          <a:prstGeom prst="rect">
            <a:avLst/>
          </a:prstGeom>
          <a:noFill/>
        </p:spPr>
        <p:txBody>
          <a:bodyPr wrap="square" rtlCol="0">
            <a:spAutoFit/>
          </a:bodyPr>
          <a:lstStyle/>
          <a:p>
            <a:pPr algn="ctr"/>
            <a:r>
              <a:rPr lang="en-IN" sz="4000" u="sng" dirty="0">
                <a:solidFill>
                  <a:srgbClr val="002060"/>
                </a:solidFill>
                <a:latin typeface="Cambria" panose="02040503050406030204" pitchFamily="18" charset="0"/>
                <a:ea typeface="Cambria" panose="02040503050406030204" pitchFamily="18" charset="0"/>
                <a:cs typeface="+mj-cs"/>
              </a:rPr>
              <a:t>TOOLS:</a:t>
            </a:r>
          </a:p>
        </p:txBody>
      </p:sp>
    </p:spTree>
    <p:extLst>
      <p:ext uri="{BB962C8B-B14F-4D97-AF65-F5344CB8AC3E}">
        <p14:creationId xmlns:p14="http://schemas.microsoft.com/office/powerpoint/2010/main" val="103231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B45-7570-4662-8BF6-11D790AEE3C8}"/>
              </a:ext>
            </a:extLst>
          </p:cNvPr>
          <p:cNvSpPr>
            <a:spLocks noGrp="1"/>
          </p:cNvSpPr>
          <p:nvPr>
            <p:ph type="title"/>
          </p:nvPr>
        </p:nvSpPr>
        <p:spPr>
          <a:xfrm>
            <a:off x="838199" y="302709"/>
            <a:ext cx="10515600" cy="934986"/>
          </a:xfrm>
        </p:spPr>
        <p:txBody>
          <a:bodyPr/>
          <a:lstStyle/>
          <a:p>
            <a:pPr algn="ctr"/>
            <a:r>
              <a:rPr lang="en-IN" u="sng" dirty="0">
                <a:solidFill>
                  <a:srgbClr val="002060"/>
                </a:solidFill>
                <a:latin typeface="Cambria" panose="02040503050406030204" pitchFamily="18" charset="0"/>
                <a:ea typeface="Cambria" panose="02040503050406030204" pitchFamily="18" charset="0"/>
              </a:rPr>
              <a:t>QGIS Software</a:t>
            </a:r>
          </a:p>
        </p:txBody>
      </p:sp>
      <p:sp>
        <p:nvSpPr>
          <p:cNvPr id="3" name="Content Placeholder 2">
            <a:extLst>
              <a:ext uri="{FF2B5EF4-FFF2-40B4-BE49-F238E27FC236}">
                <a16:creationId xmlns:a16="http://schemas.microsoft.com/office/drawing/2014/main" id="{657776FC-DD19-4343-A03A-60ADECAAC34D}"/>
              </a:ext>
            </a:extLst>
          </p:cNvPr>
          <p:cNvSpPr>
            <a:spLocks noGrp="1"/>
          </p:cNvSpPr>
          <p:nvPr>
            <p:ph idx="1"/>
          </p:nvPr>
        </p:nvSpPr>
        <p:spPr>
          <a:xfrm>
            <a:off x="838199" y="1237695"/>
            <a:ext cx="10515600" cy="3944978"/>
          </a:xfrm>
        </p:spPr>
        <p:txBody>
          <a:bodyPr>
            <a:normAutofit/>
          </a:bodyPr>
          <a:lstStyle/>
          <a:p>
            <a:pPr algn="just">
              <a:lnSpc>
                <a:spcPct val="150000"/>
              </a:lnSpc>
            </a:pPr>
            <a:r>
              <a:rPr lang="en-US" sz="1700" dirty="0">
                <a:latin typeface="Cambria" panose="02040503050406030204" pitchFamily="18" charset="0"/>
                <a:ea typeface="Cambria" panose="02040503050406030204" pitchFamily="18" charset="0"/>
              </a:rPr>
              <a:t>QGIS is a free and open-source cross-platform desktop geographic information system (GIS) application that supports viewing, editing, and analysis of geospatial data.</a:t>
            </a:r>
          </a:p>
          <a:p>
            <a:pPr algn="just">
              <a:lnSpc>
                <a:spcPct val="150000"/>
              </a:lnSpc>
            </a:pPr>
            <a:r>
              <a:rPr lang="en-IN" sz="1700" dirty="0">
                <a:latin typeface="Cambria" panose="02040503050406030204" pitchFamily="18" charset="0"/>
                <a:ea typeface="Cambria" panose="02040503050406030204" pitchFamily="18" charset="0"/>
              </a:rPr>
              <a:t>QGIS integrates with other open-source GIS packages, including </a:t>
            </a:r>
            <a:r>
              <a:rPr lang="en-IN" sz="1700" dirty="0" err="1">
                <a:latin typeface="Cambria" panose="02040503050406030204" pitchFamily="18" charset="0"/>
                <a:ea typeface="Cambria" panose="02040503050406030204" pitchFamily="18" charset="0"/>
              </a:rPr>
              <a:t>PostGIS</a:t>
            </a:r>
            <a:r>
              <a:rPr lang="en-IN" sz="1700" dirty="0">
                <a:latin typeface="Cambria" panose="02040503050406030204" pitchFamily="18" charset="0"/>
                <a:ea typeface="Cambria" panose="02040503050406030204" pitchFamily="18" charset="0"/>
              </a:rPr>
              <a:t>, GRASS GIS, and </a:t>
            </a:r>
            <a:r>
              <a:rPr lang="en-IN" sz="1700" dirty="0" err="1">
                <a:latin typeface="Cambria" panose="02040503050406030204" pitchFamily="18" charset="0"/>
                <a:ea typeface="Cambria" panose="02040503050406030204" pitchFamily="18" charset="0"/>
              </a:rPr>
              <a:t>MapServer</a:t>
            </a:r>
            <a:r>
              <a:rPr lang="en-IN" sz="1700" dirty="0">
                <a:latin typeface="Cambria" panose="02040503050406030204" pitchFamily="18" charset="0"/>
                <a:ea typeface="Cambria" panose="02040503050406030204" pitchFamily="18" charset="0"/>
              </a:rPr>
              <a:t>. Plugins written in Python or C++ extend QGIS's capabilities. Plugins can geocode using the Google Geocoding API, perform geoprocessing functions similar to those of the standard tools found in </a:t>
            </a:r>
            <a:r>
              <a:rPr lang="en-IN" sz="1700" dirty="0">
                <a:latin typeface="Cambria" panose="02040503050406030204" pitchFamily="18" charset="0"/>
                <a:ea typeface="Cambria" panose="02040503050406030204" pitchFamily="18" charset="0"/>
                <a:hlinkClick r:id="rId2" tooltip="ArcGIS">
                  <a:extLst>
                    <a:ext uri="{A12FA001-AC4F-418D-AE19-62706E023703}">
                      <ahyp:hlinkClr xmlns:ahyp="http://schemas.microsoft.com/office/drawing/2018/hyperlinkcolor" val="tx"/>
                    </a:ext>
                  </a:extLst>
                </a:hlinkClick>
              </a:rPr>
              <a:t>ArcGIS</a:t>
            </a:r>
            <a:r>
              <a:rPr lang="en-IN" sz="1700" dirty="0">
                <a:latin typeface="Cambria" panose="02040503050406030204" pitchFamily="18" charset="0"/>
                <a:ea typeface="Cambria" panose="02040503050406030204" pitchFamily="18" charset="0"/>
              </a:rPr>
              <a:t>, and interface with PostgreSQL/</a:t>
            </a:r>
            <a:r>
              <a:rPr lang="en-IN" sz="1700" dirty="0" err="1">
                <a:latin typeface="Cambria" panose="02040503050406030204" pitchFamily="18" charset="0"/>
                <a:ea typeface="Cambria" panose="02040503050406030204" pitchFamily="18" charset="0"/>
              </a:rPr>
              <a:t>PostGIS</a:t>
            </a:r>
            <a:r>
              <a:rPr lang="en-IN" sz="1700" dirty="0">
                <a:latin typeface="Cambria" panose="02040503050406030204" pitchFamily="18" charset="0"/>
                <a:ea typeface="Cambria" panose="02040503050406030204" pitchFamily="18" charset="0"/>
              </a:rPr>
              <a:t>, </a:t>
            </a:r>
            <a:r>
              <a:rPr lang="en-IN" sz="1700" dirty="0" err="1">
                <a:latin typeface="Cambria" panose="02040503050406030204" pitchFamily="18" charset="0"/>
                <a:ea typeface="Cambria" panose="02040503050406030204" pitchFamily="18" charset="0"/>
              </a:rPr>
              <a:t>SpatiaLite</a:t>
            </a:r>
            <a:r>
              <a:rPr lang="en-IN" sz="1700" dirty="0">
                <a:latin typeface="Cambria" panose="02040503050406030204" pitchFamily="18" charset="0"/>
                <a:ea typeface="Cambria" panose="02040503050406030204" pitchFamily="18" charset="0"/>
              </a:rPr>
              <a:t> and MySQL databases.</a:t>
            </a:r>
            <a:endParaRPr lang="en-IN" sz="1700" dirty="0">
              <a:latin typeface="Cambria" panose="02040503050406030204" pitchFamily="18" charset="0"/>
              <a:ea typeface="Cambria" panose="020405030504060302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E3F438D-1114-49C5-9E3F-F04D5EA94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132" y="3879542"/>
            <a:ext cx="4475663" cy="2843493"/>
          </a:xfrm>
          <a:prstGeom prst="rect">
            <a:avLst/>
          </a:prstGeom>
        </p:spPr>
      </p:pic>
    </p:spTree>
    <p:extLst>
      <p:ext uri="{BB962C8B-B14F-4D97-AF65-F5344CB8AC3E}">
        <p14:creationId xmlns:p14="http://schemas.microsoft.com/office/powerpoint/2010/main" val="4113199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4B45-7570-4662-8BF6-11D790AEE3C8}"/>
              </a:ext>
            </a:extLst>
          </p:cNvPr>
          <p:cNvSpPr>
            <a:spLocks noGrp="1"/>
          </p:cNvSpPr>
          <p:nvPr>
            <p:ph type="title"/>
          </p:nvPr>
        </p:nvSpPr>
        <p:spPr>
          <a:xfrm>
            <a:off x="838199" y="302709"/>
            <a:ext cx="10515600" cy="934986"/>
          </a:xfrm>
        </p:spPr>
        <p:txBody>
          <a:bodyPr/>
          <a:lstStyle/>
          <a:p>
            <a:pPr algn="ctr"/>
            <a:r>
              <a:rPr lang="en-IN" u="sng" dirty="0">
                <a:solidFill>
                  <a:srgbClr val="002060"/>
                </a:solidFill>
                <a:latin typeface="Cambria" panose="02040503050406030204" pitchFamily="18" charset="0"/>
                <a:ea typeface="Cambria" panose="02040503050406030204" pitchFamily="18" charset="0"/>
              </a:rPr>
              <a:t>Leaflet</a:t>
            </a:r>
          </a:p>
        </p:txBody>
      </p:sp>
      <p:sp>
        <p:nvSpPr>
          <p:cNvPr id="3" name="Content Placeholder 2">
            <a:extLst>
              <a:ext uri="{FF2B5EF4-FFF2-40B4-BE49-F238E27FC236}">
                <a16:creationId xmlns:a16="http://schemas.microsoft.com/office/drawing/2014/main" id="{657776FC-DD19-4343-A03A-60ADECAAC34D}"/>
              </a:ext>
            </a:extLst>
          </p:cNvPr>
          <p:cNvSpPr>
            <a:spLocks noGrp="1"/>
          </p:cNvSpPr>
          <p:nvPr>
            <p:ph idx="1"/>
          </p:nvPr>
        </p:nvSpPr>
        <p:spPr>
          <a:xfrm>
            <a:off x="838199" y="1237695"/>
            <a:ext cx="10515600" cy="3944978"/>
          </a:xfrm>
        </p:spPr>
        <p:txBody>
          <a:bodyPr>
            <a:normAutofit/>
          </a:bodyPr>
          <a:lstStyle/>
          <a:p>
            <a:pPr algn="just">
              <a:lnSpc>
                <a:spcPct val="150000"/>
              </a:lnSpc>
            </a:pPr>
            <a:r>
              <a:rPr lang="en-US" sz="1700" dirty="0">
                <a:latin typeface="Cambria" panose="02040503050406030204" pitchFamily="18" charset="0"/>
                <a:ea typeface="Cambria" panose="02040503050406030204" pitchFamily="18" charset="0"/>
              </a:rPr>
              <a:t>Leaflet is the leading open source JavaScript library for mobile-friendly interactive maps. It has all the mapping features most developers ever need.</a:t>
            </a:r>
          </a:p>
          <a:p>
            <a:pPr algn="just">
              <a:lnSpc>
                <a:spcPct val="150000"/>
              </a:lnSpc>
            </a:pPr>
            <a:r>
              <a:rPr lang="en-US" sz="1700" dirty="0">
                <a:latin typeface="Cambria" panose="02040503050406030204" pitchFamily="18" charset="0"/>
                <a:ea typeface="Cambria" panose="02040503050406030204" pitchFamily="18" charset="0"/>
              </a:rPr>
              <a:t>Leaflet is designed with </a:t>
            </a:r>
            <a:r>
              <a:rPr lang="en-US" sz="1700" i="1" dirty="0">
                <a:latin typeface="Cambria" panose="02040503050406030204" pitchFamily="18" charset="0"/>
                <a:ea typeface="Cambria" panose="02040503050406030204" pitchFamily="18" charset="0"/>
              </a:rPr>
              <a:t>simplicity</a:t>
            </a:r>
            <a:r>
              <a:rPr lang="en-US" sz="1700" dirty="0">
                <a:latin typeface="Cambria" panose="02040503050406030204" pitchFamily="18" charset="0"/>
                <a:ea typeface="Cambria" panose="02040503050406030204" pitchFamily="18" charset="0"/>
              </a:rPr>
              <a:t>, </a:t>
            </a:r>
            <a:r>
              <a:rPr lang="en-US" sz="1700" i="1" dirty="0">
                <a:latin typeface="Cambria" panose="02040503050406030204" pitchFamily="18" charset="0"/>
                <a:ea typeface="Cambria" panose="02040503050406030204" pitchFamily="18" charset="0"/>
              </a:rPr>
              <a:t>performance</a:t>
            </a:r>
            <a:r>
              <a:rPr lang="en-US" sz="1700" dirty="0">
                <a:latin typeface="Cambria" panose="02040503050406030204" pitchFamily="18" charset="0"/>
                <a:ea typeface="Cambria" panose="02040503050406030204" pitchFamily="18" charset="0"/>
              </a:rPr>
              <a:t> and </a:t>
            </a:r>
            <a:r>
              <a:rPr lang="en-US" sz="1700" i="1" dirty="0">
                <a:latin typeface="Cambria" panose="02040503050406030204" pitchFamily="18" charset="0"/>
                <a:ea typeface="Cambria" panose="02040503050406030204" pitchFamily="18" charset="0"/>
              </a:rPr>
              <a:t>usability</a:t>
            </a:r>
            <a:r>
              <a:rPr lang="en-US" sz="1700" dirty="0">
                <a:latin typeface="Cambria" panose="02040503050406030204" pitchFamily="18" charset="0"/>
                <a:ea typeface="Cambria" panose="02040503050406030204" pitchFamily="18" charset="0"/>
              </a:rPr>
              <a:t> in mind. It works efficiently across all major desktop and mobile platforms, can be extended with lots of plugins, has a beautiful, easy to use and well-documented API and a simple, readable source code that is a joy to contribute to.</a:t>
            </a:r>
          </a:p>
          <a:p>
            <a:pPr algn="just">
              <a:lnSpc>
                <a:spcPct val="150000"/>
              </a:lnSpc>
            </a:pPr>
            <a:endParaRPr lang="en-US" sz="1700" dirty="0">
              <a:latin typeface="Cambria" panose="02040503050406030204" pitchFamily="18" charset="0"/>
              <a:ea typeface="Cambria" panose="02040503050406030204" pitchFamily="18" charset="0"/>
            </a:endParaRPr>
          </a:p>
        </p:txBody>
      </p:sp>
      <p:pic>
        <p:nvPicPr>
          <p:cNvPr id="1035" name="Picture 11">
            <a:extLst>
              <a:ext uri="{FF2B5EF4-FFF2-40B4-BE49-F238E27FC236}">
                <a16:creationId xmlns:a16="http://schemas.microsoft.com/office/drawing/2014/main" id="{F04C56DA-74D6-467D-A220-FAFA6EC8C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4750" y="-1173163"/>
            <a:ext cx="2438400" cy="24384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0AEB5C6-7919-4C3F-BBBE-9A360C0EE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7000" y="-1173163"/>
            <a:ext cx="2438400" cy="243840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77C605EA-2EB6-4E48-B723-945203D14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9250" y="-1173163"/>
            <a:ext cx="2438400" cy="24384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4D3E7DA-F30D-43B2-879D-9251E3DD8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61500" y="-1173163"/>
            <a:ext cx="2438400" cy="2438401"/>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C3F1D84D-196A-4B28-BEDA-B7C9949D9B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23750" y="-1173163"/>
            <a:ext cx="2438400" cy="24384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5B838FC-8C22-4BA7-BA6E-36FCA3DB84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86000" y="-1173163"/>
            <a:ext cx="2438400" cy="2438401"/>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8405C44D-DBC6-4C79-8650-7758A586AD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48250" y="-1173163"/>
            <a:ext cx="2438400" cy="24384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AC571D1-FF2F-47AA-9D71-3589D100D6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10500" y="-1173163"/>
            <a:ext cx="2438400" cy="2438401"/>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C1715C05-AD3E-4588-ABC7-2B439B913B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72750" y="-1173163"/>
            <a:ext cx="2438400" cy="243840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6CEB986B-0345-442A-B190-2D9D211CAD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35000" y="-1173163"/>
            <a:ext cx="2438400" cy="2438401"/>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1">
            <a:extLst>
              <a:ext uri="{FF2B5EF4-FFF2-40B4-BE49-F238E27FC236}">
                <a16:creationId xmlns:a16="http://schemas.microsoft.com/office/drawing/2014/main" id="{25F40505-A077-41A8-B041-47A6F20FB065}"/>
              </a:ext>
            </a:extLst>
          </p:cNvPr>
          <p:cNvSpPr>
            <a:spLocks noChangeAspect="1" noChangeArrowheads="1"/>
          </p:cNvSpPr>
          <p:nvPr/>
        </p:nvSpPr>
        <p:spPr bwMode="auto">
          <a:xfrm>
            <a:off x="63500" y="1158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Rectangle: Rounded Corners 11">
            <a:extLst>
              <a:ext uri="{FF2B5EF4-FFF2-40B4-BE49-F238E27FC236}">
                <a16:creationId xmlns:a16="http://schemas.microsoft.com/office/drawing/2014/main" id="{AB19A59F-8541-40F5-B3C4-6ABBDA745187}"/>
              </a:ext>
            </a:extLst>
          </p:cNvPr>
          <p:cNvSpPr/>
          <p:nvPr/>
        </p:nvSpPr>
        <p:spPr>
          <a:xfrm>
            <a:off x="1997114" y="3765900"/>
            <a:ext cx="7998857" cy="2593083"/>
          </a:xfrm>
          <a:prstGeom prst="roundRect">
            <a:avLst/>
          </a:prstGeom>
          <a:solidFill>
            <a:schemeClr val="accent5">
              <a:lumMod val="50000"/>
            </a:scheme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3" name="TextBox 12">
            <a:extLst>
              <a:ext uri="{FF2B5EF4-FFF2-40B4-BE49-F238E27FC236}">
                <a16:creationId xmlns:a16="http://schemas.microsoft.com/office/drawing/2014/main" id="{5C8BAC7D-7F46-474D-8EB9-0DDEC68D9027}"/>
              </a:ext>
            </a:extLst>
          </p:cNvPr>
          <p:cNvSpPr txBox="1"/>
          <p:nvPr/>
        </p:nvSpPr>
        <p:spPr>
          <a:xfrm>
            <a:off x="2255916" y="3896770"/>
            <a:ext cx="8382508" cy="2462213"/>
          </a:xfrm>
          <a:prstGeom prst="rect">
            <a:avLst/>
          </a:prstGeom>
          <a:noFill/>
        </p:spPr>
        <p:txBody>
          <a:bodyPr wrap="square" rtlCol="0">
            <a:spAutoFit/>
          </a:bodyPr>
          <a:lstStyle/>
          <a:p>
            <a:r>
              <a:rPr lang="en-IN" sz="1400" dirty="0">
                <a:solidFill>
                  <a:schemeClr val="bg1"/>
                </a:solidFill>
                <a:latin typeface="Cambria" panose="02040503050406030204" pitchFamily="18" charset="0"/>
                <a:ea typeface="Cambria" panose="02040503050406030204" pitchFamily="18" charset="0"/>
              </a:rPr>
              <a:t>L.tileLayer('https://api.mapbox.com/styles/v1/{id}/tiles/{z}/{x}/{y}?access_toke={accessToken	}', { attribution: 'Map data &amp;copy; </a:t>
            </a:r>
          </a:p>
          <a:p>
            <a:r>
              <a:rPr lang="en-IN" sz="1400" dirty="0">
                <a:solidFill>
                  <a:schemeClr val="bg1"/>
                </a:solidFill>
                <a:latin typeface="Cambria" panose="02040503050406030204" pitchFamily="18" charset="0"/>
                <a:ea typeface="Cambria" panose="02040503050406030204" pitchFamily="18" charset="0"/>
              </a:rPr>
              <a:t>	&lt;a href="https://www.openstreetmap.org/"&gt;OpenStreetMap&lt;/a&gt; contributors, </a:t>
            </a:r>
          </a:p>
          <a:p>
            <a:r>
              <a:rPr lang="en-IN" sz="1400" dirty="0">
                <a:solidFill>
                  <a:schemeClr val="bg1"/>
                </a:solidFill>
                <a:latin typeface="Cambria" panose="02040503050406030204" pitchFamily="18" charset="0"/>
                <a:ea typeface="Cambria" panose="02040503050406030204" pitchFamily="18" charset="0"/>
              </a:rPr>
              <a:t>	&lt;a href="https://creativecommons.org/licenses/by-</a:t>
            </a:r>
            <a:r>
              <a:rPr lang="en-IN" sz="1400" dirty="0" err="1">
                <a:solidFill>
                  <a:schemeClr val="bg1"/>
                </a:solidFill>
                <a:latin typeface="Cambria" panose="02040503050406030204" pitchFamily="18" charset="0"/>
                <a:ea typeface="Cambria" panose="02040503050406030204" pitchFamily="18" charset="0"/>
              </a:rPr>
              <a:t>sa</a:t>
            </a:r>
            <a:r>
              <a:rPr lang="en-IN" sz="1400" dirty="0">
                <a:solidFill>
                  <a:schemeClr val="bg1"/>
                </a:solidFill>
                <a:latin typeface="Cambria" panose="02040503050406030204" pitchFamily="18" charset="0"/>
                <a:ea typeface="Cambria" panose="02040503050406030204" pitchFamily="18" charset="0"/>
              </a:rPr>
              <a:t>/2.0/"&gt;CC-BY-SA&lt;/a&gt;,Imagery © </a:t>
            </a:r>
          </a:p>
          <a:p>
            <a:r>
              <a:rPr lang="en-IN" sz="1400" dirty="0">
                <a:solidFill>
                  <a:schemeClr val="bg1"/>
                </a:solidFill>
                <a:latin typeface="Cambria" panose="02040503050406030204" pitchFamily="18" charset="0"/>
                <a:ea typeface="Cambria" panose="02040503050406030204" pitchFamily="18" charset="0"/>
              </a:rPr>
              <a:t>	&lt;a href="https://www.mapbox.com/"&gt;Mapbox&lt;/a&gt;’, </a:t>
            </a:r>
          </a:p>
          <a:p>
            <a:r>
              <a:rPr lang="en-IN" sz="1400" dirty="0">
                <a:solidFill>
                  <a:schemeClr val="bg1"/>
                </a:solidFill>
                <a:latin typeface="Cambria" panose="02040503050406030204" pitchFamily="18" charset="0"/>
                <a:ea typeface="Cambria" panose="02040503050406030204" pitchFamily="18" charset="0"/>
              </a:rPr>
              <a:t>	maxZoom: 18, </a:t>
            </a:r>
          </a:p>
          <a:p>
            <a:r>
              <a:rPr lang="en-IN" sz="1400" dirty="0">
                <a:solidFill>
                  <a:schemeClr val="bg1"/>
                </a:solidFill>
                <a:latin typeface="Cambria" panose="02040503050406030204" pitchFamily="18" charset="0"/>
                <a:ea typeface="Cambria" panose="02040503050406030204" pitchFamily="18" charset="0"/>
              </a:rPr>
              <a:t>	id: ‘mapbox/streets-v11’, 	</a:t>
            </a:r>
          </a:p>
          <a:p>
            <a:r>
              <a:rPr lang="en-IN" sz="1400" dirty="0">
                <a:solidFill>
                  <a:schemeClr val="bg1"/>
                </a:solidFill>
                <a:latin typeface="Cambria" panose="02040503050406030204" pitchFamily="18" charset="0"/>
                <a:ea typeface="Cambria" panose="02040503050406030204" pitchFamily="18" charset="0"/>
              </a:rPr>
              <a:t>	tileSize: 512, </a:t>
            </a:r>
          </a:p>
          <a:p>
            <a:r>
              <a:rPr lang="en-IN" sz="1400" dirty="0">
                <a:solidFill>
                  <a:schemeClr val="bg1"/>
                </a:solidFill>
                <a:latin typeface="Cambria" panose="02040503050406030204" pitchFamily="18" charset="0"/>
                <a:ea typeface="Cambria" panose="02040503050406030204" pitchFamily="18" charset="0"/>
              </a:rPr>
              <a:t>	zoomOffset: -1, </a:t>
            </a:r>
          </a:p>
          <a:p>
            <a:r>
              <a:rPr lang="en-IN" sz="1400" dirty="0">
                <a:solidFill>
                  <a:schemeClr val="bg1"/>
                </a:solidFill>
                <a:latin typeface="Cambria" panose="02040503050406030204" pitchFamily="18" charset="0"/>
                <a:ea typeface="Cambria" panose="02040503050406030204" pitchFamily="18" charset="0"/>
              </a:rPr>
              <a:t>	accessToken: 'your.mapbox.access.token’ </a:t>
            </a:r>
          </a:p>
          <a:p>
            <a:r>
              <a:rPr lang="en-IN" sz="1400" dirty="0">
                <a:solidFill>
                  <a:schemeClr val="bg1"/>
                </a:solidFill>
                <a:latin typeface="Cambria" panose="02040503050406030204" pitchFamily="18" charset="0"/>
                <a:ea typeface="Cambria" panose="02040503050406030204" pitchFamily="18" charset="0"/>
              </a:rPr>
              <a:t>}).addTo(mymap);</a:t>
            </a:r>
          </a:p>
        </p:txBody>
      </p:sp>
    </p:spTree>
    <p:extLst>
      <p:ext uri="{BB962C8B-B14F-4D97-AF65-F5344CB8AC3E}">
        <p14:creationId xmlns:p14="http://schemas.microsoft.com/office/powerpoint/2010/main" val="1081938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3723</TotalTime>
  <Words>1322</Words>
  <Application>Microsoft Office PowerPoint</Application>
  <PresentationFormat>Widescreen</PresentationFormat>
  <Paragraphs>88</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Cambria</vt:lpstr>
      <vt:lpstr>Century Schoolbook</vt:lpstr>
      <vt:lpstr>Georgia</vt:lpstr>
      <vt:lpstr>Times New Roman</vt:lpstr>
      <vt:lpstr>Office Theme</vt:lpstr>
      <vt:lpstr>Project Work - II</vt:lpstr>
      <vt:lpstr>PowerPoint Presentation</vt:lpstr>
      <vt:lpstr>Description of Organization</vt:lpstr>
      <vt:lpstr>Problem at hand</vt:lpstr>
      <vt:lpstr>Current Website of TDSC, CTARA</vt:lpstr>
      <vt:lpstr>Geospatial Data</vt:lpstr>
      <vt:lpstr>GIS and Geonode</vt:lpstr>
      <vt:lpstr>QGIS Software</vt:lpstr>
      <vt:lpstr>Leaflet</vt:lpstr>
      <vt:lpstr>Tile Layer</vt:lpstr>
      <vt:lpstr>Wagtail (CMS)</vt:lpstr>
      <vt:lpstr>Data Conversion</vt:lpstr>
      <vt:lpstr>Location and Attribute Table</vt:lpstr>
      <vt:lpstr>Progress</vt:lpstr>
      <vt:lpstr>Projects of TDSC on CommunityGIS</vt:lpstr>
      <vt:lpstr>Block-wise visualization of structures in TBY Project</vt:lpstr>
      <vt:lpstr>Domain and Model for TBY</vt:lpstr>
      <vt:lpstr>fetch_layer_name Function</vt:lpstr>
      <vt:lpstr>Displaying village polygon – Rural Water Supply Scheme</vt:lpstr>
      <vt:lpstr>displayVillagePolygon Function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Work - II</dc:title>
  <dc:creator>Shruti Jain</dc:creator>
  <cp:lastModifiedBy>Lenovo</cp:lastModifiedBy>
  <cp:revision>54</cp:revision>
  <dcterms:created xsi:type="dcterms:W3CDTF">2020-02-29T17:31:51Z</dcterms:created>
  <dcterms:modified xsi:type="dcterms:W3CDTF">2020-05-21T14:28:41Z</dcterms:modified>
</cp:coreProperties>
</file>